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6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slides/slide67.xml" ContentType="application/vnd.openxmlformats-officedocument.presentationml.slide+xml"/>
  <Override PartName="/ppt/presentation.xml" ContentType="application/vnd.openxmlformats-officedocument.presentationml.presentation.main+xml"/>
  <Override PartName="/ppt/slides/slide6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56.xml" ContentType="application/vnd.openxmlformats-officedocument.presentationml.slide+xml"/>
  <Override PartName="/ppt/slides/slide51.xml" ContentType="application/vnd.openxmlformats-officedocument.presentationml.slide+xml"/>
  <Override PartName="/ppt/slides/slide64.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63.xml" ContentType="application/vnd.openxmlformats-officedocument.presentationml.slide+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0.xml" ContentType="application/vnd.openxmlformats-officedocument.presentationml.slideLayout+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Layouts/slideLayout32.xml" ContentType="application/vnd.openxmlformats-officedocument.presentationml.slideLayout+xml"/>
  <Override PartName="/ppt/slideLayouts/slideLayout9.xml" ContentType="application/vnd.openxmlformats-officedocument.presentationml.slideLayout+xml"/>
  <Override PartName="/ppt/slideLayouts/slideLayout42.xml" ContentType="application/vnd.openxmlformats-officedocument.presentationml.slideLayout+xml"/>
  <Override PartName="/ppt/slideLayouts/slideLayout164.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61.xml" ContentType="application/vnd.openxmlformats-officedocument.presentationml.slideLayout+xml"/>
  <Override PartName="/ppt/slideLayouts/slideLayout160.xml" ContentType="application/vnd.openxmlformats-officedocument.presentationml.slideLayout+xml"/>
  <Override PartName="/ppt/slideLayouts/slideLayout159.xml" ContentType="application/vnd.openxmlformats-officedocument.presentationml.slideLayout+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75.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72.xml" ContentType="application/vnd.openxmlformats-officedocument.presentationml.slideLayout+xml"/>
  <Override PartName="/ppt/slideLayouts/slideLayout171.xml" ContentType="application/vnd.openxmlformats-officedocument.presentationml.slideLayout+xml"/>
  <Override PartName="/ppt/slideLayouts/slideLayout170.xml" ContentType="application/vnd.openxmlformats-officedocument.presentationml.slideLayout+xml"/>
  <Override PartName="/ppt/slideLayouts/slideLayout169.xml" ContentType="application/vnd.openxmlformats-officedocument.presentationml.slideLayout+xml"/>
  <Override PartName="/ppt/slideLayouts/slideLayout168.xml" ContentType="application/vnd.openxmlformats-officedocument.presentationml.slideLayout+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33.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50.xml" ContentType="application/vnd.openxmlformats-officedocument.presentationml.slideLayout+xml"/>
  <Override PartName="/ppt/slideLayouts/slideLayout149.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209.xml" ContentType="application/vnd.openxmlformats-officedocument.presentationml.slideLayout+xml"/>
  <Override PartName="/ppt/slideLayouts/slideLayout208.xml" ContentType="application/vnd.openxmlformats-officedocument.presentationml.slideLayout+xml"/>
  <Override PartName="/ppt/slideLayouts/slideLayout207.xml" ContentType="application/vnd.openxmlformats-officedocument.presentationml.slideLayout+xml"/>
  <Override PartName="/ppt/slideLayouts/slideLayout206.xml" ContentType="application/vnd.openxmlformats-officedocument.presentationml.slideLayout+xml"/>
  <Override PartName="/ppt/slideLayouts/slideLayout205.xml" ContentType="application/vnd.openxmlformats-officedocument.presentationml.slideLayout+xml"/>
  <Override PartName="/ppt/slideLayouts/slideLayout204.xml" ContentType="application/vnd.openxmlformats-officedocument.presentationml.slideLayout+xml"/>
  <Override PartName="/ppt/slideLayouts/slideLayout203.xml" ContentType="application/vnd.openxmlformats-officedocument.presentationml.slideLayout+xml"/>
  <Override PartName="/ppt/slideLayouts/slideLayout202.xml" ContentType="application/vnd.openxmlformats-officedocument.presentationml.slideLayout+xml"/>
  <Override PartName="/ppt/slideLayouts/slideLayout20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20.xml" ContentType="application/vnd.openxmlformats-officedocument.presentationml.slideLayout+xml"/>
  <Override PartName="/ppt/slideLayouts/slideLayout219.xml" ContentType="application/vnd.openxmlformats-officedocument.presentationml.slideLayout+xml"/>
  <Override PartName="/ppt/slideLayouts/slideLayout218.xml" ContentType="application/vnd.openxmlformats-officedocument.presentationml.slideLayout+xml"/>
  <Override PartName="/ppt/slideLayouts/slideLayout217.xml" ContentType="application/vnd.openxmlformats-officedocument.presentationml.slideLayout+xml"/>
  <Override PartName="/ppt/slideLayouts/slideLayout216.xml" ContentType="application/vnd.openxmlformats-officedocument.presentationml.slideLayout+xml"/>
  <Override PartName="/ppt/slideLayouts/slideLayout215.xml" ContentType="application/vnd.openxmlformats-officedocument.presentationml.slideLayout+xml"/>
  <Override PartName="/ppt/slideLayouts/slideLayout214.xml" ContentType="application/vnd.openxmlformats-officedocument.presentationml.slideLayout+xml"/>
  <Override PartName="/ppt/slideLayouts/slideLayout213.xml" ContentType="application/vnd.openxmlformats-officedocument.presentationml.slideLayout+xml"/>
  <Override PartName="/ppt/slideLayouts/slideLayout200.xml" ContentType="application/vnd.openxmlformats-officedocument.presentationml.slideLayout+xml"/>
  <Override PartName="/ppt/slideLayouts/slideLayout199.xml" ContentType="application/vnd.openxmlformats-officedocument.presentationml.slideLayout+xml"/>
  <Override PartName="/ppt/slideLayouts/slideLayout198.xml" ContentType="application/vnd.openxmlformats-officedocument.presentationml.slideLayout+xml"/>
  <Override PartName="/ppt/slideLayouts/slideLayout186.xml" ContentType="application/vnd.openxmlformats-officedocument.presentationml.slideLayout+xml"/>
  <Override PartName="/ppt/slideLayouts/slideLayout185.xml" ContentType="application/vnd.openxmlformats-officedocument.presentationml.slideLayout+xml"/>
  <Override PartName="/ppt/slideLayouts/slideLayout184.xml" ContentType="application/vnd.openxmlformats-officedocument.presentationml.slideLayout+xml"/>
  <Override PartName="/ppt/slideLayouts/slideLayout183.xml" ContentType="application/vnd.openxmlformats-officedocument.presentationml.slideLayout+xml"/>
  <Override PartName="/ppt/slideLayouts/slideLayout182.xml" ContentType="application/vnd.openxmlformats-officedocument.presentationml.slideLayout+xml"/>
  <Override PartName="/ppt/slideLayouts/slideLayout181.xml" ContentType="application/vnd.openxmlformats-officedocument.presentationml.slideLayout+xml"/>
  <Override PartName="/ppt/slideLayouts/slideLayout180.xml" ContentType="application/vnd.openxmlformats-officedocument.presentationml.slideLayout+xml"/>
  <Override PartName="/ppt/slideLayouts/slideLayout179.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7.xml" ContentType="application/vnd.openxmlformats-officedocument.presentationml.slideLayout+xml"/>
  <Override PartName="/ppt/slideLayouts/slideLayout196.xml" ContentType="application/vnd.openxmlformats-officedocument.presentationml.slideLayout+xml"/>
  <Override PartName="/ppt/slideLayouts/slideLayout33.xml" ContentType="application/vnd.openxmlformats-officedocument.presentationml.slideLayout+xml"/>
  <Override PartName="/ppt/slideLayouts/slideLayout194.xml" ContentType="application/vnd.openxmlformats-officedocument.presentationml.slideLayout+xml"/>
  <Override PartName="/ppt/slideLayouts/slideLayout193.xml" ContentType="application/vnd.openxmlformats-officedocument.presentationml.slideLayout+xml"/>
  <Override PartName="/ppt/slideLayouts/slideLayout192.xml" ContentType="application/vnd.openxmlformats-officedocument.presentationml.slideLayout+xml"/>
  <Override PartName="/ppt/slideLayouts/slideLayout191.xml" ContentType="application/vnd.openxmlformats-officedocument.presentationml.slideLayout+xml"/>
  <Override PartName="/ppt/slideLayouts/slideLayout190.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221.xml" ContentType="application/vnd.openxmlformats-officedocument.presentationml.slideLayout+xml"/>
  <Override PartName="/ppt/slideLayouts/slideLayout195.xml" ContentType="application/vnd.openxmlformats-officedocument.presentationml.slideLayout+xml"/>
  <Override PartName="/ppt/slideLayouts/slideLayout223.xml" ContentType="application/vnd.openxmlformats-officedocument.presentationml.slideLayout+xml"/>
  <Override PartName="/ppt/slideLayouts/slideLayout222.xml" ContentType="application/vnd.openxmlformats-officedocument.presentationml.slideLayout+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38.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39.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slideLayouts/slideLayout34.xml" ContentType="application/vnd.openxmlformats-officedocument.presentationml.slideLayout+xml"/>
  <Override PartName="/ppt/slideMasters/slideMaster1.xml" ContentType="application/vnd.openxmlformats-officedocument.presentationml.slideMaster+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0.xml" ContentType="application/vnd.openxmlformats-officedocument.presentationml.notesSlide+xml"/>
  <Override PartName="/ppt/notesSlides/notesSlide31.xml" ContentType="application/vnd.openxmlformats-officedocument.presentationml.notesSlide+xml"/>
  <Override PartName="/ppt/slideLayouts/slideLayout239.xml" ContentType="application/vnd.openxmlformats-officedocument.presentationml.slideLayout+xml"/>
  <Override PartName="/ppt/slideLayouts/slideLayout252.xml" ContentType="application/vnd.openxmlformats-officedocument.presentationml.slideLayout+xml"/>
  <Override PartName="/ppt/slideLayouts/slideLayout264.xml" ContentType="application/vnd.openxmlformats-officedocument.presentationml.slideLayout+xml"/>
  <Override PartName="/ppt/slideLayouts/slideLayout263.xml" ContentType="application/vnd.openxmlformats-officedocument.presentationml.slideLayout+xml"/>
  <Override PartName="/ppt/slideLayouts/slideLayout242.xml" ContentType="application/vnd.openxmlformats-officedocument.presentationml.slideLayout+xml"/>
  <Override PartName="/ppt/slideLayouts/slideLayout262.xml" ContentType="application/vnd.openxmlformats-officedocument.presentationml.slideLayout+xml"/>
  <Override PartName="/ppt/slideLayouts/slideLayout233.xml" ContentType="application/vnd.openxmlformats-officedocument.presentationml.slideLayout+xml"/>
  <Override PartName="/ppt/slideLayouts/slideLayout251.xml" ContentType="application/vnd.openxmlformats-officedocument.presentationml.slideLayout+xml"/>
  <Override PartName="/ppt/slideLayouts/slideLayout232.xml" ContentType="application/vnd.openxmlformats-officedocument.presentationml.slideLayout+xml"/>
  <Override PartName="/ppt/slideLayouts/slideLayout231.xml" ContentType="application/vnd.openxmlformats-officedocument.presentationml.slideLayout+xml"/>
  <Override PartName="/ppt/slideLayouts/slideLayout254.xml" ContentType="application/vnd.openxmlformats-officedocument.presentationml.slideLayout+xml"/>
  <Override PartName="/ppt/slideLayouts/slideLayout250.xml" ContentType="application/vnd.openxmlformats-officedocument.presentationml.slideLayout+xml"/>
  <Override PartName="/ppt/notesSlides/notesSlide1.xml" ContentType="application/vnd.openxmlformats-officedocument.presentationml.notesSlide+xml"/>
  <Override PartName="/ppt/slideLayouts/slideLayout234.xml" ContentType="application/vnd.openxmlformats-officedocument.presentationml.slideLayout+xml"/>
  <Override PartName="/ppt/slideLayouts/slideLayout261.xml" ContentType="application/vnd.openxmlformats-officedocument.presentationml.slideLayout+xml"/>
  <Override PartName="/ppt/slideLayouts/slideLayout235.xml" ContentType="application/vnd.openxmlformats-officedocument.presentationml.slideLayout+xml"/>
  <Override PartName="/ppt/slideLayouts/slideLayout257.xml" ContentType="application/vnd.openxmlformats-officedocument.presentationml.slideLayout+xml"/>
  <Override PartName="/ppt/slideLayouts/slideLayout256.xml" ContentType="application/vnd.openxmlformats-officedocument.presentationml.slideLayout+xml"/>
  <Override PartName="/ppt/slideLayouts/slideLayout240.xml" ContentType="application/vnd.openxmlformats-officedocument.presentationml.slideLayout+xml"/>
  <Override PartName="/ppt/slideLayouts/slideLayout255.xml" ContentType="application/vnd.openxmlformats-officedocument.presentationml.slideLayout+xml"/>
  <Override PartName="/ppt/slideLayouts/slideLayout238.xml" ContentType="application/vnd.openxmlformats-officedocument.presentationml.slideLayout+xml"/>
  <Override PartName="/ppt/slideLayouts/slideLayout241.xml" ContentType="application/vnd.openxmlformats-officedocument.presentationml.slideLayout+xml"/>
  <Override PartName="/ppt/slideLayouts/slideLayout258.xml" ContentType="application/vnd.openxmlformats-officedocument.presentationml.slideLayout+xml"/>
  <Override PartName="/ppt/slideLayouts/slideLayout237.xml" ContentType="application/vnd.openxmlformats-officedocument.presentationml.slideLayout+xml"/>
  <Override PartName="/ppt/slideLayouts/slideLayout260.xml" ContentType="application/vnd.openxmlformats-officedocument.presentationml.slideLayout+xml"/>
  <Override PartName="/ppt/slideLayouts/slideLayout253.xml" ContentType="application/vnd.openxmlformats-officedocument.presentationml.slideLayout+xml"/>
  <Override PartName="/ppt/slideLayouts/slideLayout236.xml" ContentType="application/vnd.openxmlformats-officedocument.presentationml.slideLayout+xml"/>
  <Override PartName="/ppt/slideLayouts/slideLayout259.xml" ContentType="application/vnd.openxmlformats-officedocument.presentationml.slideLayout+xml"/>
  <Override PartName="/ppt/slideLayouts/slideLayout249.xml" ContentType="application/vnd.openxmlformats-officedocument.presentationml.slideLayout+xml"/>
  <Override PartName="/ppt/notesSlides/notesSlide2.xml" ContentType="application/vnd.openxmlformats-officedocument.presentationml.notesSlide+xml"/>
  <Override PartName="/ppt/notesSlides/notesSlide8.xml" ContentType="application/vnd.openxmlformats-officedocument.presentationml.notesSlide+xml"/>
  <Override PartName="/ppt/slideLayouts/slideLayout224.xml" ContentType="application/vnd.openxmlformats-officedocument.presentationml.slideLayout+xml"/>
  <Override PartName="/ppt/slideLayouts/slideLayout230.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notesSlides/notesSlide6.xml" ContentType="application/vnd.openxmlformats-officedocument.presentationml.notesSlid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notesSlides/notesSlide7.xml" ContentType="application/vnd.openxmlformats-officedocument.presentationml.notesSlid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notesSlides/notesSlide5.xml" ContentType="application/vnd.openxmlformats-officedocument.presentationml.notesSlide+xml"/>
  <Override PartName="/ppt/slideLayouts/slideLayout225.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notesSlides/notesSlide9.xml" ContentType="application/vnd.openxmlformats-officedocument.presentationml.notesSlide+xml"/>
  <Override PartName="/ppt/slideLayouts/slideLayout24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43.xml" ContentType="application/vnd.openxmlformats-officedocument.presentationml.slideLayout+xml"/>
  <Override PartName="/ppt/charts/chart8.xml" ContentType="application/vnd.openxmlformats-officedocument.drawingml.chart+xml"/>
  <Override PartName="/ppt/theme/theme18.xml" ContentType="application/vnd.openxmlformats-officedocument.theme+xml"/>
  <Override PartName="/ppt/theme/theme6.xml" ContentType="application/vnd.openxmlformats-officedocument.theme+xml"/>
  <Override PartName="/ppt/theme/theme2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20.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9.xml" ContentType="application/vnd.openxmlformats-officedocument.theme+xml"/>
  <Override PartName="/ppt/theme/theme5.xml" ContentType="application/vnd.openxmlformats-officedocument.theme+xml"/>
  <Override PartName="/ppt/theme/theme21.xml" ContentType="application/vnd.openxmlformats-officedocument.theme+xml"/>
  <Override PartName="/ppt/charts/chart7.xml" ContentType="application/vnd.openxmlformats-officedocument.drawingml.chart+xml"/>
  <Override PartName="/ppt/charts/chart21.xml" ContentType="application/vnd.openxmlformats-officedocument.drawingml.chart+xml"/>
  <Override PartName="/ppt/charts/chart1.xml" ContentType="application/vnd.openxmlformats-officedocument.drawingml.chart+xml"/>
  <Override PartName="/ppt/theme/theme12.xml" ContentType="application/vnd.openxmlformats-officedocument.theme+xml"/>
  <Override PartName="/ppt/charts/chart20.xml" ContentType="application/vnd.openxmlformats-officedocument.drawingml.chart+xml"/>
  <Override PartName="/ppt/charts/chart2.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heme/theme25.xml" ContentType="application/vnd.openxmlformats-officedocument.theme+xml"/>
  <Override PartName="/ppt/theme/theme16.xml" ContentType="application/vnd.openxmlformats-officedocument.theme+xml"/>
  <Override PartName="/ppt/theme/theme11.xml" ContentType="application/vnd.openxmlformats-officedocument.theme+xml"/>
  <Override PartName="/ppt/charts/chart25.xml" ContentType="application/vnd.openxmlformats-officedocument.drawingml.chart+xml"/>
  <Override PartName="/ppt/theme/theme24.xml" ContentType="application/vnd.openxmlformats-officedocument.theme+xml"/>
  <Override PartName="/ppt/charts/chart24.xml" ContentType="application/vnd.openxmlformats-officedocument.drawingml.chart+xml"/>
  <Override PartName="/ppt/charts/chart19.xml" ContentType="application/vnd.openxmlformats-officedocument.drawingml.chart+xml"/>
  <Override PartName="/ppt/charts/chart18.xml" ContentType="application/vnd.openxmlformats-officedocument.drawingml.chart+xml"/>
  <Override PartName="/ppt/charts/chart3.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chart6.xml" ContentType="application/vnd.openxmlformats-officedocument.drawingml.chart+xml"/>
  <Override PartName="/ppt/charts/chart10.xml" ContentType="application/vnd.openxmlformats-officedocument.drawingml.chart+xml"/>
  <Override PartName="/ppt/theme/theme14.xml" ContentType="application/vnd.openxmlformats-officedocument.theme+xml"/>
  <Override PartName="/ppt/charts/chart9.xml" ContentType="application/vnd.openxmlformats-officedocument.drawingml.chart+xml"/>
  <Override PartName="/ppt/charts/chart5.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7.xml" ContentType="application/vnd.openxmlformats-officedocument.drawingml.chart+xml"/>
  <Override PartName="/ppt/charts/chart16.xml" ContentType="application/vnd.openxmlformats-officedocument.drawingml.chart+xml"/>
  <Override PartName="/ppt/charts/chart4.xml" ContentType="application/vnd.openxmlformats-officedocument.drawingml.chart+xml"/>
  <Override PartName="/ppt/theme/theme13.xml" ContentType="application/vnd.openxmlformats-officedocument.theme+xml"/>
  <Override PartName="/ppt/charts/chart15.xml" ContentType="application/vnd.openxmlformats-officedocument.drawingml.chart+xml"/>
  <Override PartName="/ppt/theme/theme15.xml" ContentType="application/vnd.openxmlformats-officedocument.them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42.xml" ContentType="application/vnd.openxmlformats-officedocument.drawingml.chart+xml"/>
  <Override PartName="/ppt/charts/chart41.xml" ContentType="application/vnd.openxmlformats-officedocument.drawingml.chart+xml"/>
  <Override PartName="/ppt/charts/chart40.xml" ContentType="application/vnd.openxmlformats-officedocument.drawingml.chart+xml"/>
  <Override PartName="/ppt/charts/chart39.xml" ContentType="application/vnd.openxmlformats-officedocument.drawingml.chart+xml"/>
  <Override PartName="/ppt/theme/theme7.xml" ContentType="application/vnd.openxmlformats-officedocument.theme+xml"/>
  <Override PartName="/ppt/notesMasters/notesMaster1.xml" ContentType="application/vnd.openxmlformats-officedocument.presentationml.notesMaster+xml"/>
  <Override PartName="/ppt/charts/chart38.xml" ContentType="application/vnd.openxmlformats-officedocument.drawingml.chart+xml"/>
  <Override PartName="/ppt/theme/theme8.xml" ContentType="application/vnd.openxmlformats-officedocument.theme+xml"/>
  <Override PartName="/ppt/charts/chart32.xml" ContentType="application/vnd.openxmlformats-officedocument.drawingml.chart+xml"/>
  <Override PartName="/ppt/charts/chart31.xml" ContentType="application/vnd.openxmlformats-officedocument.drawingml.chart+xml"/>
  <Override PartName="/ppt/charts/chart30.xml" ContentType="application/vnd.openxmlformats-officedocument.drawingml.chart+xml"/>
  <Override PartName="/ppt/theme/theme10.xml" ContentType="application/vnd.openxmlformats-officedocument.theme+xml"/>
  <Override PartName="/ppt/charts/chart29.xml" ContentType="application/vnd.openxmlformats-officedocument.drawingml.chart+xml"/>
  <Override PartName="/ppt/charts/chart33.xml" ContentType="application/vnd.openxmlformats-officedocument.drawingml.chart+xml"/>
  <Override PartName="/ppt/charts/chart37.xml" ContentType="application/vnd.openxmlformats-officedocument.drawingml.chart+xml"/>
  <Override PartName="/ppt/charts/chart36.xml" ContentType="application/vnd.openxmlformats-officedocument.drawingml.chart+xml"/>
  <Override PartName="/ppt/theme/theme17.xml" ContentType="application/vnd.openxmlformats-officedocument.theme+xml"/>
  <Override PartName="/ppt/theme/theme23.xml" ContentType="application/vnd.openxmlformats-officedocument.theme+xml"/>
  <Override PartName="/ppt/charts/chart35.xml" ContentType="application/vnd.openxmlformats-officedocument.drawingml.chart+xml"/>
  <Override PartName="/ppt/charts/chart34.xml" ContentType="application/vnd.openxmlformats-officedocument.drawingml.chart+xml"/>
  <Override PartName="/ppt/theme/theme9.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40" r:id="rId15"/>
    <p:sldMasterId id="2147483852" r:id="rId16"/>
    <p:sldMasterId id="2147483864" r:id="rId17"/>
    <p:sldMasterId id="2147483876" r:id="rId18"/>
    <p:sldMasterId id="2147483888" r:id="rId19"/>
    <p:sldMasterId id="2147483900" r:id="rId20"/>
    <p:sldMasterId id="2147483912" r:id="rId21"/>
    <p:sldMasterId id="2147483924" r:id="rId22"/>
    <p:sldMasterId id="2147483936" r:id="rId23"/>
    <p:sldMasterId id="2147483948" r:id="rId24"/>
  </p:sldMasterIdLst>
  <p:notesMasterIdLst>
    <p:notesMasterId r:id="rId100"/>
  </p:notesMasterIdLst>
  <p:sldIdLst>
    <p:sldId id="256" r:id="rId25"/>
    <p:sldId id="257" r:id="rId26"/>
    <p:sldId id="258" r:id="rId27"/>
    <p:sldId id="259" r:id="rId28"/>
    <p:sldId id="260" r:id="rId29"/>
    <p:sldId id="263" r:id="rId30"/>
    <p:sldId id="261" r:id="rId31"/>
    <p:sldId id="353" r:id="rId32"/>
    <p:sldId id="262" r:id="rId33"/>
    <p:sldId id="278" r:id="rId34"/>
    <p:sldId id="279"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80" r:id="rId50"/>
    <p:sldId id="361" r:id="rId51"/>
    <p:sldId id="321" r:id="rId52"/>
    <p:sldId id="288" r:id="rId53"/>
    <p:sldId id="301" r:id="rId54"/>
    <p:sldId id="302" r:id="rId55"/>
    <p:sldId id="314" r:id="rId56"/>
    <p:sldId id="315" r:id="rId57"/>
    <p:sldId id="316" r:id="rId58"/>
    <p:sldId id="317" r:id="rId59"/>
    <p:sldId id="318" r:id="rId60"/>
    <p:sldId id="395" r:id="rId61"/>
    <p:sldId id="322" r:id="rId62"/>
    <p:sldId id="323" r:id="rId63"/>
    <p:sldId id="356" r:id="rId64"/>
    <p:sldId id="357" r:id="rId65"/>
    <p:sldId id="328" r:id="rId66"/>
    <p:sldId id="326" r:id="rId67"/>
    <p:sldId id="327" r:id="rId68"/>
    <p:sldId id="329" r:id="rId69"/>
    <p:sldId id="330" r:id="rId70"/>
    <p:sldId id="343" r:id="rId71"/>
    <p:sldId id="344" r:id="rId72"/>
    <p:sldId id="362" r:id="rId73"/>
    <p:sldId id="363" r:id="rId74"/>
    <p:sldId id="364" r:id="rId75"/>
    <p:sldId id="368" r:id="rId76"/>
    <p:sldId id="369" r:id="rId77"/>
    <p:sldId id="370" r:id="rId78"/>
    <p:sldId id="372" r:id="rId79"/>
    <p:sldId id="375" r:id="rId80"/>
    <p:sldId id="376" r:id="rId81"/>
    <p:sldId id="377" r:id="rId82"/>
    <p:sldId id="380" r:id="rId83"/>
    <p:sldId id="379" r:id="rId84"/>
    <p:sldId id="381" r:id="rId85"/>
    <p:sldId id="382" r:id="rId86"/>
    <p:sldId id="325" r:id="rId87"/>
    <p:sldId id="371" r:id="rId88"/>
    <p:sldId id="383" r:id="rId89"/>
    <p:sldId id="384" r:id="rId90"/>
    <p:sldId id="386" r:id="rId91"/>
    <p:sldId id="385" r:id="rId92"/>
    <p:sldId id="394" r:id="rId93"/>
    <p:sldId id="388" r:id="rId94"/>
    <p:sldId id="389" r:id="rId95"/>
    <p:sldId id="390" r:id="rId96"/>
    <p:sldId id="391" r:id="rId97"/>
    <p:sldId id="392" r:id="rId98"/>
    <p:sldId id="393"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p:scale>
          <a:sx n="94" d="100"/>
          <a:sy n="94" d="100"/>
        </p:scale>
        <p:origin x="-1254" y="-6"/>
      </p:cViewPr>
      <p:guideLst>
        <p:guide orient="horz" pos="2160"/>
        <p:guide pos="2880"/>
      </p:guideLst>
    </p:cSldViewPr>
  </p:slideViewPr>
  <p:notesTextViewPr>
    <p:cViewPr>
      <p:scale>
        <a:sx n="1" d="1"/>
        <a:sy n="1" d="1"/>
      </p:scale>
      <p:origin x="0" y="0"/>
    </p:cViewPr>
  </p:notesTextViewPr>
  <p:sorterViewPr>
    <p:cViewPr>
      <p:scale>
        <a:sx n="100" d="100"/>
        <a:sy n="100" d="100"/>
      </p:scale>
      <p:origin x="0" y="146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07" Type="http://schemas.openxmlformats.org/officeDocument/2006/relationships/customXml" Target="../customXml/item3.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9.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6" Type="http://schemas.openxmlformats.org/officeDocument/2006/relationships/customXml" Target="../customXml/item2.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notesMaster" Target="notesMasters/notesMaster1.xml"/><Relationship Id="rId105"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3" Type="http://schemas.openxmlformats.org/officeDocument/2006/relationships/slideMaster" Target="slideMasters/slideMaster3.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In&amp;OutPFA%20Thru%202010by%20Regi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ResDevREVIS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Permits_1980_2012_SF&amp;MF_Region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Permits_1980_2012_SF&amp;MF_Region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Permits_1980_2012_SF&amp;MF_Region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Permits_1980_2012_SF&amp;MF_Region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mdp-fss-3\gis_data\GIS_WORK\CMP_WORK_Area\Shelly\SGIndicators\InOutPFADev.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mdp-fss-3\gis_data\GIS_WORK\CMP_WORK_Area\Shelly\SGIndicators\InOutPFADev.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Trans\Region%20and%20Statewide%20indicator%20Summarie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Trans\Region%20and%20Statewide%20indicator%20Summarie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LocationAfford_Coun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In&amp;OutPFA%20Thru%202010by%20Regio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LocationAfford_County.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dp-fss-2\sharedfiles\Everyone\SDP%20Implementation\Indicators\Indicators\Regional%20Stabilization_2-5-2014(final).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Enviro\Regional%20Stabilization_2-5-2014(final).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dp-fss-2\sharedfiles\Everyone\SDP%20Implementation\Indicators\Indicators\Regional%20Stabilization_2-5-2014(final).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LocationAfford_County.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LocationAfford_County.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Trans\Region%20and%20Statewide%20indicator%20Summarie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Trans\Region%20and%20Statewide%20indicator%20Summarie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mdp-fss-2\homes$\SAprill\Data\Indicators\REPORTValue.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YRValueLandIm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In&amp;OutPFA%20Thru%202010by%20Region.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MedianCommIn.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Jobs_by_region_2010_2011_Change.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Jobs_by_region_2010_2011_Change.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LocationAfford_Region_Updated.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LocationAfford_Region_Updated.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Final_job_accessibility_by_region_and_county_in_PF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Final_job_accessibility_by_region_and_county_in_PFA.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Trans\Job%20Accessibility_Region&amp;Statewide.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mdp-fss-2\sharedfiles\Planning%20Services\Infrastructure\Public\Transportation\Plan%20Maryland%20Transportation%20Indicators\CTP%20Spending%20by%20PFA%20and%20by%20Project%20Type\Capacity,%20Safety%20and%20Maintenance%20by%20PFA%20and%20not%20specified%20sum_revision.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mdp-fss-2\sharedfiles\Everyone\SDP%20Implementation\Indicators\Indicators\reindicatorsforagriculture\Number%20of%20Farms%20Acres%20Average%20Size%20and%20Valu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In&amp;OutPFA%20Thru%202010by%20Region.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mdp-fss-2\sharedfiles\Everyone\SDP%20Implementation\Indicators\Indicators\reindicatorsforagriculture\Number%20of%20Farms%20Acres%20Average%20Size%20and%20Value.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mdp-fss-2\sharedfiles\Everyone\SDP%20Implementation\Indicators\Indicators\reindicatorsforagriculture\Cash%20Receipts%20for%20Ag%20Commodities%202000%20to%202012.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mdp-fss-2\sharedfiles\Everyone\SDP%20Implementation\Indicators\Indicators\reindicatorsforagriculture\Farm%20Income_etc.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ResDevREVIS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ResDevREVIS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ResDevREVIS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ResDevREVIS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mdp-fss-2\sharedfiles\Planning%20Data%20Analysis\Policy%20Analysis\Internal\SDP%20Implementation\Indicators\Indicators\SocioHousingEcon\ResDevREVI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StatusCheck!$H$12</c:f>
              <c:strCache>
                <c:ptCount val="1"/>
                <c:pt idx="0">
                  <c:v>Accommodate Development in PFAs</c:v>
                </c:pt>
              </c:strCache>
            </c:strRef>
          </c:tx>
          <c:invertIfNegative val="0"/>
          <c:cat>
            <c:strRef>
              <c:f>StatusCheck!$A$13:$A$19</c:f>
              <c:strCache>
                <c:ptCount val="7"/>
                <c:pt idx="0">
                  <c:v>Capital Region</c:v>
                </c:pt>
                <c:pt idx="1">
                  <c:v>Baltimore Region</c:v>
                </c:pt>
                <c:pt idx="2">
                  <c:v>Upper Eastern Shore Region</c:v>
                </c:pt>
                <c:pt idx="3">
                  <c:v>Lower Eastern Shore</c:v>
                </c:pt>
                <c:pt idx="4">
                  <c:v>Southern Maryland Region</c:v>
                </c:pt>
                <c:pt idx="5">
                  <c:v>Western Maryland Region</c:v>
                </c:pt>
                <c:pt idx="6">
                  <c:v>Statewide</c:v>
                </c:pt>
              </c:strCache>
            </c:strRef>
          </c:cat>
          <c:val>
            <c:numRef>
              <c:f>StatusCheck!$H$13:$H$19</c:f>
              <c:numCache>
                <c:formatCode>0</c:formatCode>
                <c:ptCount val="7"/>
                <c:pt idx="0">
                  <c:v>79.920246894098099</c:v>
                </c:pt>
                <c:pt idx="1">
                  <c:v>75.173991097865127</c:v>
                </c:pt>
                <c:pt idx="2">
                  <c:v>65.643419379887007</c:v>
                </c:pt>
                <c:pt idx="3">
                  <c:v>60.670306930384825</c:v>
                </c:pt>
                <c:pt idx="4">
                  <c:v>48.587167572979936</c:v>
                </c:pt>
                <c:pt idx="5">
                  <c:v>46.457739993911858</c:v>
                </c:pt>
                <c:pt idx="6">
                  <c:v>72.244554396839035</c:v>
                </c:pt>
              </c:numCache>
            </c:numRef>
          </c:val>
        </c:ser>
        <c:dLbls>
          <c:dLblPos val="inEnd"/>
          <c:showLegendKey val="0"/>
          <c:showVal val="1"/>
          <c:showCatName val="0"/>
          <c:showSerName val="0"/>
          <c:showPercent val="0"/>
          <c:showBubbleSize val="0"/>
        </c:dLbls>
        <c:gapWidth val="75"/>
        <c:overlap val="100"/>
        <c:axId val="128468096"/>
        <c:axId val="128469632"/>
      </c:barChart>
      <c:catAx>
        <c:axId val="128468096"/>
        <c:scaling>
          <c:orientation val="minMax"/>
        </c:scaling>
        <c:delete val="0"/>
        <c:axPos val="b"/>
        <c:majorTickMark val="none"/>
        <c:minorTickMark val="none"/>
        <c:tickLblPos val="nextTo"/>
        <c:crossAx val="128469632"/>
        <c:crosses val="autoZero"/>
        <c:auto val="1"/>
        <c:lblAlgn val="ctr"/>
        <c:lblOffset val="100"/>
        <c:noMultiLvlLbl val="0"/>
      </c:catAx>
      <c:valAx>
        <c:axId val="128469632"/>
        <c:scaling>
          <c:orientation val="minMax"/>
          <c:max val="100"/>
        </c:scaling>
        <c:delete val="0"/>
        <c:axPos val="l"/>
        <c:majorGridlines/>
        <c:numFmt formatCode="0" sourceLinked="0"/>
        <c:majorTickMark val="none"/>
        <c:minorTickMark val="none"/>
        <c:tickLblPos val="nextTo"/>
        <c:crossAx val="128468096"/>
        <c:crosses val="autoZero"/>
        <c:crossBetween val="between"/>
      </c:valAx>
    </c:plotArea>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0"/>
          <c:tx>
            <c:strRef>
              <c:f>Chart3!$I$32</c:f>
              <c:strCache>
                <c:ptCount val="1"/>
                <c:pt idx="0">
                  <c:v>Percent Parcels Inside PFAs</c:v>
                </c:pt>
              </c:strCache>
            </c:strRef>
          </c:tx>
          <c:spPr>
            <a:solidFill>
              <a:schemeClr val="accent3"/>
            </a:solidFill>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Chart3!$H$33:$H$61</c:f>
              <c:strCache>
                <c:ptCount val="28"/>
                <c:pt idx="0">
                  <c:v>Caroline</c:v>
                </c:pt>
                <c:pt idx="3">
                  <c:v>Cecil</c:v>
                </c:pt>
                <c:pt idx="6">
                  <c:v>Kent</c:v>
                </c:pt>
                <c:pt idx="9">
                  <c:v>Queen Anne's</c:v>
                </c:pt>
                <c:pt idx="12">
                  <c:v>Talbot</c:v>
                </c:pt>
                <c:pt idx="15">
                  <c:v>Dorchester</c:v>
                </c:pt>
                <c:pt idx="18">
                  <c:v>Somerset</c:v>
                </c:pt>
                <c:pt idx="21">
                  <c:v>Wicomico</c:v>
                </c:pt>
                <c:pt idx="24">
                  <c:v>Worcester</c:v>
                </c:pt>
                <c:pt idx="27">
                  <c:v>Statewide</c:v>
                </c:pt>
              </c:strCache>
            </c:strRef>
          </c:cat>
          <c:val>
            <c:numRef>
              <c:f>Chart3!$I$33:$I$61</c:f>
              <c:numCache>
                <c:formatCode>General</c:formatCode>
                <c:ptCount val="29"/>
                <c:pt idx="0" formatCode="0%">
                  <c:v>0.46792640477374442</c:v>
                </c:pt>
                <c:pt idx="3" formatCode="0%">
                  <c:v>0.50873646209386281</c:v>
                </c:pt>
                <c:pt idx="6" formatCode="0%">
                  <c:v>0.59010840108401086</c:v>
                </c:pt>
                <c:pt idx="9" formatCode="0%">
                  <c:v>0.60155271725519655</c:v>
                </c:pt>
                <c:pt idx="12" formatCode="0%">
                  <c:v>0.71202075526088204</c:v>
                </c:pt>
                <c:pt idx="15" formatCode="0%">
                  <c:v>0.42980072463768115</c:v>
                </c:pt>
                <c:pt idx="18" formatCode="0%">
                  <c:v>0.56095617529880482</c:v>
                </c:pt>
                <c:pt idx="21" formatCode="0%">
                  <c:v>0.43712040014290821</c:v>
                </c:pt>
                <c:pt idx="24" formatCode="0%">
                  <c:v>0.72339449541284406</c:v>
                </c:pt>
                <c:pt idx="27" formatCode="0%">
                  <c:v>0.70659827344601489</c:v>
                </c:pt>
              </c:numCache>
            </c:numRef>
          </c:val>
        </c:ser>
        <c:ser>
          <c:idx val="2"/>
          <c:order val="1"/>
          <c:tx>
            <c:strRef>
              <c:f>Chart3!$J$32</c:f>
              <c:strCache>
                <c:ptCount val="1"/>
                <c:pt idx="0">
                  <c:v>Percent Parcels Outside PFAs</c:v>
                </c:pt>
              </c:strCache>
            </c:strRef>
          </c:tx>
          <c:spPr>
            <a:solidFill>
              <a:schemeClr val="accent6"/>
            </a:solidFill>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Chart3!$H$33:$H$61</c:f>
              <c:strCache>
                <c:ptCount val="28"/>
                <c:pt idx="0">
                  <c:v>Caroline</c:v>
                </c:pt>
                <c:pt idx="3">
                  <c:v>Cecil</c:v>
                </c:pt>
                <c:pt idx="6">
                  <c:v>Kent</c:v>
                </c:pt>
                <c:pt idx="9">
                  <c:v>Queen Anne's</c:v>
                </c:pt>
                <c:pt idx="12">
                  <c:v>Talbot</c:v>
                </c:pt>
                <c:pt idx="15">
                  <c:v>Dorchester</c:v>
                </c:pt>
                <c:pt idx="18">
                  <c:v>Somerset</c:v>
                </c:pt>
                <c:pt idx="21">
                  <c:v>Wicomico</c:v>
                </c:pt>
                <c:pt idx="24">
                  <c:v>Worcester</c:v>
                </c:pt>
                <c:pt idx="27">
                  <c:v>Statewide</c:v>
                </c:pt>
              </c:strCache>
            </c:strRef>
          </c:cat>
          <c:val>
            <c:numRef>
              <c:f>Chart3!$J$33:$J$61</c:f>
              <c:numCache>
                <c:formatCode>General</c:formatCode>
                <c:ptCount val="29"/>
                <c:pt idx="0" formatCode="0%">
                  <c:v>0.53207359522625564</c:v>
                </c:pt>
                <c:pt idx="3" formatCode="0%">
                  <c:v>0.49126353790613719</c:v>
                </c:pt>
                <c:pt idx="6" formatCode="0%">
                  <c:v>0.40989159891598914</c:v>
                </c:pt>
                <c:pt idx="9" formatCode="0%">
                  <c:v>0.3984472827448034</c:v>
                </c:pt>
                <c:pt idx="12" formatCode="0%">
                  <c:v>0.2879792447391179</c:v>
                </c:pt>
                <c:pt idx="15" formatCode="0%">
                  <c:v>0.57019927536231885</c:v>
                </c:pt>
                <c:pt idx="18" formatCode="0%">
                  <c:v>0.43904382470119524</c:v>
                </c:pt>
                <c:pt idx="21" formatCode="0%">
                  <c:v>0.56287959985709179</c:v>
                </c:pt>
                <c:pt idx="24" formatCode="0%">
                  <c:v>0.27660550458715594</c:v>
                </c:pt>
                <c:pt idx="27" formatCode="0%">
                  <c:v>0.29340172655398511</c:v>
                </c:pt>
              </c:numCache>
            </c:numRef>
          </c:val>
        </c:ser>
        <c:ser>
          <c:idx val="3"/>
          <c:order val="2"/>
          <c:tx>
            <c:strRef>
              <c:f>Chart3!$K$32</c:f>
              <c:strCache>
                <c:ptCount val="1"/>
                <c:pt idx="0">
                  <c:v>Percent Acres Inside PFAs</c:v>
                </c:pt>
              </c:strCache>
            </c:strRef>
          </c:tx>
          <c:spPr>
            <a:pattFill prst="wdUpDiag">
              <a:fgClr>
                <a:schemeClr val="accent3"/>
              </a:fgClr>
              <a:bgClr>
                <a:schemeClr val="bg1"/>
              </a:bgClr>
            </a:pattFill>
            <a:ln>
              <a:solidFill>
                <a:schemeClr val="accent3"/>
              </a:solidFill>
            </a:ln>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Chart3!$H$33:$H$61</c:f>
              <c:strCache>
                <c:ptCount val="28"/>
                <c:pt idx="0">
                  <c:v>Caroline</c:v>
                </c:pt>
                <c:pt idx="3">
                  <c:v>Cecil</c:v>
                </c:pt>
                <c:pt idx="6">
                  <c:v>Kent</c:v>
                </c:pt>
                <c:pt idx="9">
                  <c:v>Queen Anne's</c:v>
                </c:pt>
                <c:pt idx="12">
                  <c:v>Talbot</c:v>
                </c:pt>
                <c:pt idx="15">
                  <c:v>Dorchester</c:v>
                </c:pt>
                <c:pt idx="18">
                  <c:v>Somerset</c:v>
                </c:pt>
                <c:pt idx="21">
                  <c:v>Wicomico</c:v>
                </c:pt>
                <c:pt idx="24">
                  <c:v>Worcester</c:v>
                </c:pt>
                <c:pt idx="27">
                  <c:v>Statewide</c:v>
                </c:pt>
              </c:strCache>
            </c:strRef>
          </c:cat>
          <c:val>
            <c:numRef>
              <c:f>Chart3!$K$33:$K$61</c:f>
              <c:numCache>
                <c:formatCode>0%</c:formatCode>
                <c:ptCount val="29"/>
                <c:pt idx="1">
                  <c:v>7.8480892868760824E-2</c:v>
                </c:pt>
                <c:pt idx="4">
                  <c:v>0.1440025847522193</c:v>
                </c:pt>
                <c:pt idx="7">
                  <c:v>0.26562675544149911</c:v>
                </c:pt>
                <c:pt idx="10">
                  <c:v>0.19224011795743817</c:v>
                </c:pt>
                <c:pt idx="13">
                  <c:v>0.22767744831566539</c:v>
                </c:pt>
                <c:pt idx="16">
                  <c:v>0.14902651410561193</c:v>
                </c:pt>
                <c:pt idx="19">
                  <c:v>0.31299125477977618</c:v>
                </c:pt>
                <c:pt idx="22">
                  <c:v>0.16963519652588199</c:v>
                </c:pt>
                <c:pt idx="25">
                  <c:v>0.27142000158648316</c:v>
                </c:pt>
                <c:pt idx="28">
                  <c:v>0.22796113402126647</c:v>
                </c:pt>
              </c:numCache>
            </c:numRef>
          </c:val>
        </c:ser>
        <c:ser>
          <c:idx val="4"/>
          <c:order val="3"/>
          <c:tx>
            <c:strRef>
              <c:f>Chart3!$L$32</c:f>
              <c:strCache>
                <c:ptCount val="1"/>
                <c:pt idx="0">
                  <c:v>Percent Acres Outside PFA</c:v>
                </c:pt>
              </c:strCache>
            </c:strRef>
          </c:tx>
          <c:spPr>
            <a:pattFill prst="wdUpDiag">
              <a:fgClr>
                <a:schemeClr val="accent6"/>
              </a:fgClr>
              <a:bgClr>
                <a:schemeClr val="bg1"/>
              </a:bgClr>
            </a:pattFill>
            <a:ln>
              <a:solidFill>
                <a:schemeClr val="accent6"/>
              </a:solidFill>
            </a:ln>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Chart3!$H$33:$H$61</c:f>
              <c:strCache>
                <c:ptCount val="28"/>
                <c:pt idx="0">
                  <c:v>Caroline</c:v>
                </c:pt>
                <c:pt idx="3">
                  <c:v>Cecil</c:v>
                </c:pt>
                <c:pt idx="6">
                  <c:v>Kent</c:v>
                </c:pt>
                <c:pt idx="9">
                  <c:v>Queen Anne's</c:v>
                </c:pt>
                <c:pt idx="12">
                  <c:v>Talbot</c:v>
                </c:pt>
                <c:pt idx="15">
                  <c:v>Dorchester</c:v>
                </c:pt>
                <c:pt idx="18">
                  <c:v>Somerset</c:v>
                </c:pt>
                <c:pt idx="21">
                  <c:v>Wicomico</c:v>
                </c:pt>
                <c:pt idx="24">
                  <c:v>Worcester</c:v>
                </c:pt>
                <c:pt idx="27">
                  <c:v>Statewide</c:v>
                </c:pt>
              </c:strCache>
            </c:strRef>
          </c:cat>
          <c:val>
            <c:numRef>
              <c:f>Chart3!$L$33:$L$61</c:f>
              <c:numCache>
                <c:formatCode>0%</c:formatCode>
                <c:ptCount val="29"/>
                <c:pt idx="1">
                  <c:v>0.92151910713123919</c:v>
                </c:pt>
                <c:pt idx="4">
                  <c:v>0.85599741524778072</c:v>
                </c:pt>
                <c:pt idx="7">
                  <c:v>0.73437324455850095</c:v>
                </c:pt>
                <c:pt idx="10">
                  <c:v>0.80775988204256177</c:v>
                </c:pt>
                <c:pt idx="13">
                  <c:v>0.77232255168433461</c:v>
                </c:pt>
                <c:pt idx="16">
                  <c:v>0.85097348589438804</c:v>
                </c:pt>
                <c:pt idx="19">
                  <c:v>0.6870087452202237</c:v>
                </c:pt>
                <c:pt idx="22">
                  <c:v>0.83036480347411812</c:v>
                </c:pt>
                <c:pt idx="25">
                  <c:v>0.72857999841351684</c:v>
                </c:pt>
                <c:pt idx="28">
                  <c:v>0.7720388659787335</c:v>
                </c:pt>
              </c:numCache>
            </c:numRef>
          </c:val>
        </c:ser>
        <c:dLbls>
          <c:dLblPos val="inEnd"/>
          <c:showLegendKey val="0"/>
          <c:showVal val="1"/>
          <c:showCatName val="0"/>
          <c:showSerName val="0"/>
          <c:showPercent val="0"/>
          <c:showBubbleSize val="0"/>
        </c:dLbls>
        <c:gapWidth val="0"/>
        <c:overlap val="100"/>
        <c:axId val="129921408"/>
        <c:axId val="129922944"/>
      </c:barChart>
      <c:catAx>
        <c:axId val="129921408"/>
        <c:scaling>
          <c:orientation val="minMax"/>
        </c:scaling>
        <c:delete val="0"/>
        <c:axPos val="b"/>
        <c:majorTickMark val="none"/>
        <c:minorTickMark val="none"/>
        <c:tickLblPos val="nextTo"/>
        <c:crossAx val="129922944"/>
        <c:crosses val="autoZero"/>
        <c:auto val="1"/>
        <c:lblAlgn val="ctr"/>
        <c:lblOffset val="100"/>
        <c:noMultiLvlLbl val="0"/>
      </c:catAx>
      <c:valAx>
        <c:axId val="129922944"/>
        <c:scaling>
          <c:orientation val="minMax"/>
        </c:scaling>
        <c:delete val="0"/>
        <c:axPos val="l"/>
        <c:majorGridlines/>
        <c:numFmt formatCode="0%" sourceLinked="1"/>
        <c:majorTickMark val="none"/>
        <c:minorTickMark val="none"/>
        <c:tickLblPos val="nextTo"/>
        <c:spPr>
          <a:ln w="9525">
            <a:noFill/>
          </a:ln>
        </c:spPr>
        <c:crossAx val="129921408"/>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Pct SF Units Built Inside PFAs</c:v>
          </c:tx>
          <c:spPr>
            <a:solidFill>
              <a:schemeClr val="accent6"/>
            </a:solidFill>
          </c:spPr>
          <c:invertIfNegative val="0"/>
          <c:dLbls>
            <c:dLblPos val="inEnd"/>
            <c:showLegendKey val="0"/>
            <c:showVal val="1"/>
            <c:showCatName val="0"/>
            <c:showSerName val="0"/>
            <c:showPercent val="0"/>
            <c:showBubbleSize val="0"/>
            <c:showLeaderLines val="0"/>
          </c:dLbls>
          <c:cat>
            <c:strRef>
              <c:f>Sheet4!$A$44:$A$50</c:f>
              <c:strCache>
                <c:ptCount val="7"/>
                <c:pt idx="0">
                  <c:v>Baltimore Region</c:v>
                </c:pt>
                <c:pt idx="1">
                  <c:v>Capital Region</c:v>
                </c:pt>
                <c:pt idx="2">
                  <c:v>Southern Maryland Region</c:v>
                </c:pt>
                <c:pt idx="3">
                  <c:v>Western Maryland Region</c:v>
                </c:pt>
                <c:pt idx="4">
                  <c:v>Upper Eastern Shore Region</c:v>
                </c:pt>
                <c:pt idx="5">
                  <c:v>Lower Eastern Shore Region</c:v>
                </c:pt>
                <c:pt idx="6">
                  <c:v>Maryland</c:v>
                </c:pt>
              </c:strCache>
            </c:strRef>
          </c:cat>
          <c:val>
            <c:numRef>
              <c:f>Sheet4!$AL$44:$AL$50</c:f>
              <c:numCache>
                <c:formatCode>0%</c:formatCode>
                <c:ptCount val="7"/>
                <c:pt idx="0">
                  <c:v>0.80484975695978789</c:v>
                </c:pt>
                <c:pt idx="1">
                  <c:v>0.76198387791520517</c:v>
                </c:pt>
                <c:pt idx="2">
                  <c:v>0.60640465793304221</c:v>
                </c:pt>
                <c:pt idx="3">
                  <c:v>0.4625567322239032</c:v>
                </c:pt>
                <c:pt idx="4">
                  <c:v>0.6255055270962524</c:v>
                </c:pt>
                <c:pt idx="5">
                  <c:v>0.57921419518377693</c:v>
                </c:pt>
                <c:pt idx="6">
                  <c:v>0.71926124492450827</c:v>
                </c:pt>
              </c:numCache>
            </c:numRef>
          </c:val>
        </c:ser>
        <c:ser>
          <c:idx val="1"/>
          <c:order val="1"/>
          <c:tx>
            <c:v>Pct SF and MF Units Built Inside PFA</c:v>
          </c:tx>
          <c:spPr>
            <a:solidFill>
              <a:schemeClr val="accent3"/>
            </a:solidFill>
          </c:spPr>
          <c:invertIfNegative val="0"/>
          <c:dLbls>
            <c:dLblPos val="inEnd"/>
            <c:showLegendKey val="0"/>
            <c:showVal val="1"/>
            <c:showCatName val="0"/>
            <c:showSerName val="0"/>
            <c:showPercent val="0"/>
            <c:showBubbleSize val="0"/>
            <c:showLeaderLines val="0"/>
          </c:dLbls>
          <c:cat>
            <c:strRef>
              <c:f>Sheet4!$A$44:$A$50</c:f>
              <c:strCache>
                <c:ptCount val="7"/>
                <c:pt idx="0">
                  <c:v>Baltimore Region</c:v>
                </c:pt>
                <c:pt idx="1">
                  <c:v>Capital Region</c:v>
                </c:pt>
                <c:pt idx="2">
                  <c:v>Southern Maryland Region</c:v>
                </c:pt>
                <c:pt idx="3">
                  <c:v>Western Maryland Region</c:v>
                </c:pt>
                <c:pt idx="4">
                  <c:v>Upper Eastern Shore Region</c:v>
                </c:pt>
                <c:pt idx="5">
                  <c:v>Lower Eastern Shore Region</c:v>
                </c:pt>
                <c:pt idx="6">
                  <c:v>Maryland</c:v>
                </c:pt>
              </c:strCache>
            </c:strRef>
          </c:cat>
          <c:val>
            <c:numRef>
              <c:f>Sheet4!$AM$44:$AM$50</c:f>
              <c:numCache>
                <c:formatCode>0%</c:formatCode>
                <c:ptCount val="7"/>
                <c:pt idx="0">
                  <c:v>0.87657210732252655</c:v>
                </c:pt>
                <c:pt idx="1">
                  <c:v>0.83308880642098904</c:v>
                </c:pt>
                <c:pt idx="2">
                  <c:v>0.66571887748794656</c:v>
                </c:pt>
                <c:pt idx="3">
                  <c:v>0.52759308510638303</c:v>
                </c:pt>
                <c:pt idx="4">
                  <c:v>0.67539144659967287</c:v>
                </c:pt>
                <c:pt idx="5">
                  <c:v>0.67868376481974357</c:v>
                </c:pt>
                <c:pt idx="6">
                  <c:v>0.8002580391826889</c:v>
                </c:pt>
              </c:numCache>
            </c:numRef>
          </c:val>
        </c:ser>
        <c:dLbls>
          <c:showLegendKey val="0"/>
          <c:showVal val="0"/>
          <c:showCatName val="0"/>
          <c:showSerName val="0"/>
          <c:showPercent val="0"/>
          <c:showBubbleSize val="0"/>
        </c:dLbls>
        <c:gapWidth val="150"/>
        <c:axId val="130029440"/>
        <c:axId val="130030976"/>
      </c:barChart>
      <c:catAx>
        <c:axId val="130029440"/>
        <c:scaling>
          <c:orientation val="minMax"/>
        </c:scaling>
        <c:delete val="0"/>
        <c:axPos val="b"/>
        <c:majorTickMark val="none"/>
        <c:minorTickMark val="none"/>
        <c:tickLblPos val="nextTo"/>
        <c:crossAx val="130030976"/>
        <c:crosses val="autoZero"/>
        <c:auto val="1"/>
        <c:lblAlgn val="ctr"/>
        <c:lblOffset val="100"/>
        <c:noMultiLvlLbl val="0"/>
      </c:catAx>
      <c:valAx>
        <c:axId val="130030976"/>
        <c:scaling>
          <c:orientation val="minMax"/>
        </c:scaling>
        <c:delete val="0"/>
        <c:axPos val="l"/>
        <c:majorGridlines/>
        <c:numFmt formatCode="0%" sourceLinked="1"/>
        <c:majorTickMark val="none"/>
        <c:minorTickMark val="none"/>
        <c:tickLblPos val="nextTo"/>
        <c:crossAx val="130029440"/>
        <c:crosses val="autoZero"/>
        <c:crossBetween val="between"/>
      </c:valAx>
      <c:spPr>
        <a:ln>
          <a:solidFill>
            <a:schemeClr val="accent1"/>
          </a:solidFill>
        </a:ln>
      </c:spPr>
    </c:plotArea>
    <c:legend>
      <c:legendPos val="b"/>
      <c:overlay val="0"/>
      <c:spPr>
        <a:ln>
          <a:solidFill>
            <a:schemeClr val="tx1"/>
          </a:solidFill>
        </a:ln>
      </c:spPr>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Pct SF Units Built Inside PFAs</c:v>
          </c:tx>
          <c:spPr>
            <a:solidFill>
              <a:schemeClr val="accent6"/>
            </a:solidFill>
          </c:spPr>
          <c:invertIfNegative val="0"/>
          <c:dLbls>
            <c:dLblPos val="inEnd"/>
            <c:showLegendKey val="0"/>
            <c:showVal val="1"/>
            <c:showCatName val="0"/>
            <c:showSerName val="0"/>
            <c:showPercent val="0"/>
            <c:showBubbleSize val="0"/>
            <c:showLeaderLines val="0"/>
          </c:dLbls>
          <c:cat>
            <c:strRef>
              <c:f>Sheet4!$A$44:$A$50</c:f>
              <c:strCache>
                <c:ptCount val="7"/>
                <c:pt idx="0">
                  <c:v>Baltimore Region</c:v>
                </c:pt>
                <c:pt idx="1">
                  <c:v>Capital Region</c:v>
                </c:pt>
                <c:pt idx="2">
                  <c:v>Southern Maryland Region</c:v>
                </c:pt>
                <c:pt idx="3">
                  <c:v>Western Maryland Region</c:v>
                </c:pt>
                <c:pt idx="4">
                  <c:v>Upper Eastern Shore Region</c:v>
                </c:pt>
                <c:pt idx="5">
                  <c:v>Lower Eastern Shore Region</c:v>
                </c:pt>
                <c:pt idx="6">
                  <c:v>Maryland</c:v>
                </c:pt>
              </c:strCache>
            </c:strRef>
          </c:cat>
          <c:val>
            <c:numRef>
              <c:f>Sheet4!$AL$44:$AL$50</c:f>
              <c:numCache>
                <c:formatCode>0%</c:formatCode>
                <c:ptCount val="7"/>
                <c:pt idx="0">
                  <c:v>0.80484975695978789</c:v>
                </c:pt>
                <c:pt idx="1">
                  <c:v>0.76198387791520517</c:v>
                </c:pt>
                <c:pt idx="2">
                  <c:v>0.60640465793304221</c:v>
                </c:pt>
                <c:pt idx="3">
                  <c:v>0.4625567322239032</c:v>
                </c:pt>
                <c:pt idx="4">
                  <c:v>0.6255055270962524</c:v>
                </c:pt>
                <c:pt idx="5">
                  <c:v>0.57921419518377693</c:v>
                </c:pt>
                <c:pt idx="6">
                  <c:v>0.71926124492450827</c:v>
                </c:pt>
              </c:numCache>
            </c:numRef>
          </c:val>
        </c:ser>
        <c:ser>
          <c:idx val="1"/>
          <c:order val="1"/>
          <c:tx>
            <c:v>Pct SF and MF Units Built Inside PFA</c:v>
          </c:tx>
          <c:spPr>
            <a:solidFill>
              <a:schemeClr val="accent3"/>
            </a:solidFill>
          </c:spPr>
          <c:invertIfNegative val="0"/>
          <c:dLbls>
            <c:dLblPos val="inEnd"/>
            <c:showLegendKey val="0"/>
            <c:showVal val="1"/>
            <c:showCatName val="0"/>
            <c:showSerName val="0"/>
            <c:showPercent val="0"/>
            <c:showBubbleSize val="0"/>
            <c:showLeaderLines val="0"/>
          </c:dLbls>
          <c:cat>
            <c:strRef>
              <c:f>Sheet4!$A$44:$A$50</c:f>
              <c:strCache>
                <c:ptCount val="7"/>
                <c:pt idx="0">
                  <c:v>Baltimore Region</c:v>
                </c:pt>
                <c:pt idx="1">
                  <c:v>Capital Region</c:v>
                </c:pt>
                <c:pt idx="2">
                  <c:v>Southern Maryland Region</c:v>
                </c:pt>
                <c:pt idx="3">
                  <c:v>Western Maryland Region</c:v>
                </c:pt>
                <c:pt idx="4">
                  <c:v>Upper Eastern Shore Region</c:v>
                </c:pt>
                <c:pt idx="5">
                  <c:v>Lower Eastern Shore Region</c:v>
                </c:pt>
                <c:pt idx="6">
                  <c:v>Maryland</c:v>
                </c:pt>
              </c:strCache>
            </c:strRef>
          </c:cat>
          <c:val>
            <c:numRef>
              <c:f>Sheet4!$AM$44:$AM$50</c:f>
              <c:numCache>
                <c:formatCode>0%</c:formatCode>
                <c:ptCount val="7"/>
                <c:pt idx="0">
                  <c:v>0.87657210732252655</c:v>
                </c:pt>
                <c:pt idx="1">
                  <c:v>0.83308880642098904</c:v>
                </c:pt>
                <c:pt idx="2">
                  <c:v>0.66571887748794656</c:v>
                </c:pt>
                <c:pt idx="3">
                  <c:v>0.52759308510638303</c:v>
                </c:pt>
                <c:pt idx="4">
                  <c:v>0.67539144659967287</c:v>
                </c:pt>
                <c:pt idx="5">
                  <c:v>0.67868376481974357</c:v>
                </c:pt>
                <c:pt idx="6">
                  <c:v>0.8002580391826889</c:v>
                </c:pt>
              </c:numCache>
            </c:numRef>
          </c:val>
        </c:ser>
        <c:dLbls>
          <c:showLegendKey val="0"/>
          <c:showVal val="0"/>
          <c:showCatName val="0"/>
          <c:showSerName val="0"/>
          <c:showPercent val="0"/>
          <c:showBubbleSize val="0"/>
        </c:dLbls>
        <c:gapWidth val="150"/>
        <c:axId val="130084864"/>
        <c:axId val="130086400"/>
      </c:barChart>
      <c:catAx>
        <c:axId val="130084864"/>
        <c:scaling>
          <c:orientation val="minMax"/>
        </c:scaling>
        <c:delete val="0"/>
        <c:axPos val="b"/>
        <c:majorTickMark val="none"/>
        <c:minorTickMark val="none"/>
        <c:tickLblPos val="nextTo"/>
        <c:crossAx val="130086400"/>
        <c:crosses val="autoZero"/>
        <c:auto val="1"/>
        <c:lblAlgn val="ctr"/>
        <c:lblOffset val="100"/>
        <c:noMultiLvlLbl val="0"/>
      </c:catAx>
      <c:valAx>
        <c:axId val="130086400"/>
        <c:scaling>
          <c:orientation val="minMax"/>
        </c:scaling>
        <c:delete val="0"/>
        <c:axPos val="l"/>
        <c:majorGridlines/>
        <c:numFmt formatCode="0%" sourceLinked="1"/>
        <c:majorTickMark val="none"/>
        <c:minorTickMark val="none"/>
        <c:tickLblPos val="nextTo"/>
        <c:crossAx val="130084864"/>
        <c:crosses val="autoZero"/>
        <c:crossBetween val="between"/>
      </c:valAx>
      <c:spPr>
        <a:ln>
          <a:solidFill>
            <a:schemeClr val="accent1"/>
          </a:solidFill>
        </a:ln>
      </c:spPr>
    </c:plotArea>
    <c:legend>
      <c:legendPos val="b"/>
      <c:overlay val="0"/>
      <c:spPr>
        <a:ln>
          <a:solidFill>
            <a:schemeClr val="tx1"/>
          </a:solidFill>
        </a:ln>
      </c:spPr>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Sheet4!$A$44</c:f>
              <c:strCache>
                <c:ptCount val="1"/>
                <c:pt idx="0">
                  <c:v>Baltimore Region</c:v>
                </c:pt>
              </c:strCache>
            </c:strRef>
          </c:tx>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Sheet4!$U$44:$AG$44</c:f>
              <c:numCache>
                <c:formatCode>0.0%</c:formatCode>
                <c:ptCount val="13"/>
                <c:pt idx="0">
                  <c:v>0.81289632515853005</c:v>
                </c:pt>
                <c:pt idx="1">
                  <c:v>0.80649178150423373</c:v>
                </c:pt>
                <c:pt idx="2">
                  <c:v>0.79865893439652047</c:v>
                </c:pt>
                <c:pt idx="3">
                  <c:v>0.78998482549317151</c:v>
                </c:pt>
                <c:pt idx="4">
                  <c:v>0.83412322274881512</c:v>
                </c:pt>
                <c:pt idx="5">
                  <c:v>0.81026562812063108</c:v>
                </c:pt>
                <c:pt idx="6">
                  <c:v>0.84356579305341439</c:v>
                </c:pt>
                <c:pt idx="7">
                  <c:v>0.83437572388232573</c:v>
                </c:pt>
                <c:pt idx="8">
                  <c:v>0.83620140216698535</c:v>
                </c:pt>
                <c:pt idx="9">
                  <c:v>0.86389661377392446</c:v>
                </c:pt>
                <c:pt idx="10">
                  <c:v>0.89395688991531952</c:v>
                </c:pt>
                <c:pt idx="11">
                  <c:v>0.89065797045846917</c:v>
                </c:pt>
                <c:pt idx="12">
                  <c:v>0.9052523171987642</c:v>
                </c:pt>
              </c:numCache>
            </c:numRef>
          </c:val>
          <c:smooth val="0"/>
        </c:ser>
        <c:ser>
          <c:idx val="4"/>
          <c:order val="1"/>
          <c:tx>
            <c:strRef>
              <c:f>Sheet4!$A$45</c:f>
              <c:strCache>
                <c:ptCount val="1"/>
                <c:pt idx="0">
                  <c:v>Capital Region</c:v>
                </c:pt>
              </c:strCache>
            </c:strRef>
          </c:tx>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Sheet4!$U$45:$AG$45</c:f>
              <c:numCache>
                <c:formatCode>0.0%</c:formatCode>
                <c:ptCount val="13"/>
                <c:pt idx="0">
                  <c:v>0.87487913362985881</c:v>
                </c:pt>
                <c:pt idx="1">
                  <c:v>0.87063521545319467</c:v>
                </c:pt>
                <c:pt idx="2">
                  <c:v>0.89643268124280784</c:v>
                </c:pt>
                <c:pt idx="3">
                  <c:v>0.87673389080177078</c:v>
                </c:pt>
                <c:pt idx="4">
                  <c:v>0.8677299436383259</c:v>
                </c:pt>
                <c:pt idx="5">
                  <c:v>0.82006740990407057</c:v>
                </c:pt>
                <c:pt idx="6">
                  <c:v>0.86629667003027244</c:v>
                </c:pt>
                <c:pt idx="7">
                  <c:v>0.83243456530316984</c:v>
                </c:pt>
                <c:pt idx="8">
                  <c:v>0.84708574505317003</c:v>
                </c:pt>
                <c:pt idx="9">
                  <c:v>0.79144682032768676</c:v>
                </c:pt>
                <c:pt idx="10">
                  <c:v>0.79847801578354005</c:v>
                </c:pt>
                <c:pt idx="11">
                  <c:v>0.83383158943697055</c:v>
                </c:pt>
                <c:pt idx="12">
                  <c:v>0.86927106067219551</c:v>
                </c:pt>
              </c:numCache>
            </c:numRef>
          </c:val>
          <c:smooth val="0"/>
        </c:ser>
        <c:ser>
          <c:idx val="5"/>
          <c:order val="2"/>
          <c:tx>
            <c:strRef>
              <c:f>Sheet4!$A$46</c:f>
              <c:strCache>
                <c:ptCount val="1"/>
                <c:pt idx="0">
                  <c:v>Southern Maryland Region</c:v>
                </c:pt>
              </c:strCache>
            </c:strRef>
          </c:tx>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Sheet4!$U$46:$AG$46</c:f>
              <c:numCache>
                <c:formatCode>0.0%</c:formatCode>
                <c:ptCount val="13"/>
                <c:pt idx="0">
                  <c:v>0.4808686659772492</c:v>
                </c:pt>
                <c:pt idx="1">
                  <c:v>0.50251979841612671</c:v>
                </c:pt>
                <c:pt idx="2">
                  <c:v>0.43097766385939218</c:v>
                </c:pt>
                <c:pt idx="3">
                  <c:v>0.49151550614394385</c:v>
                </c:pt>
                <c:pt idx="4">
                  <c:v>0.52989130434782605</c:v>
                </c:pt>
                <c:pt idx="5">
                  <c:v>0.50562983814215345</c:v>
                </c:pt>
                <c:pt idx="6">
                  <c:v>0.55965697240865031</c:v>
                </c:pt>
                <c:pt idx="7">
                  <c:v>0.59620814844695447</c:v>
                </c:pt>
                <c:pt idx="8">
                  <c:v>0.62892156862745097</c:v>
                </c:pt>
                <c:pt idx="9">
                  <c:v>0.67597087378640774</c:v>
                </c:pt>
                <c:pt idx="10">
                  <c:v>0.66351744186046513</c:v>
                </c:pt>
                <c:pt idx="11">
                  <c:v>0.62769010043041606</c:v>
                </c:pt>
                <c:pt idx="12">
                  <c:v>0.73574494175352545</c:v>
                </c:pt>
              </c:numCache>
            </c:numRef>
          </c:val>
          <c:smooth val="0"/>
        </c:ser>
        <c:ser>
          <c:idx val="6"/>
          <c:order val="3"/>
          <c:tx>
            <c:strRef>
              <c:f>Sheet4!$A$47</c:f>
              <c:strCache>
                <c:ptCount val="1"/>
                <c:pt idx="0">
                  <c:v>Western Maryland Region</c:v>
                </c:pt>
              </c:strCache>
            </c:strRef>
          </c:tx>
          <c:spPr>
            <a:ln w="38100">
              <a:solidFill>
                <a:schemeClr val="accent2">
                  <a:lumMod val="40000"/>
                  <a:lumOff val="60000"/>
                </a:schemeClr>
              </a:solidFill>
            </a:ln>
          </c:spPr>
          <c:marker>
            <c:spPr>
              <a:ln>
                <a:solidFill>
                  <a:schemeClr val="accent2">
                    <a:lumMod val="40000"/>
                    <a:lumOff val="60000"/>
                  </a:schemeClr>
                </a:solidFill>
              </a:ln>
            </c:spPr>
          </c:marker>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Sheet4!$U$47:$AG$47</c:f>
              <c:numCache>
                <c:formatCode>0.0%</c:formatCode>
                <c:ptCount val="13"/>
                <c:pt idx="0">
                  <c:v>0.47361963190184048</c:v>
                </c:pt>
                <c:pt idx="1">
                  <c:v>0.54048780487804882</c:v>
                </c:pt>
                <c:pt idx="2">
                  <c:v>0.54623450905624404</c:v>
                </c:pt>
                <c:pt idx="3">
                  <c:v>0.53057065217391308</c:v>
                </c:pt>
                <c:pt idx="4">
                  <c:v>0.47766843300529904</c:v>
                </c:pt>
                <c:pt idx="5">
                  <c:v>0.53525444512568976</c:v>
                </c:pt>
                <c:pt idx="6">
                  <c:v>0.61167279411764708</c:v>
                </c:pt>
                <c:pt idx="7">
                  <c:v>0.62722222222222224</c:v>
                </c:pt>
                <c:pt idx="8">
                  <c:v>0.55201698513800423</c:v>
                </c:pt>
                <c:pt idx="9">
                  <c:v>0.54033290653008959</c:v>
                </c:pt>
                <c:pt idx="10">
                  <c:v>0.51002227171492209</c:v>
                </c:pt>
                <c:pt idx="11">
                  <c:v>0.57706766917293228</c:v>
                </c:pt>
                <c:pt idx="12">
                  <c:v>0.35855263157894735</c:v>
                </c:pt>
              </c:numCache>
            </c:numRef>
          </c:val>
          <c:smooth val="0"/>
        </c:ser>
        <c:ser>
          <c:idx val="0"/>
          <c:order val="4"/>
          <c:tx>
            <c:strRef>
              <c:f>Sheet4!$A$48</c:f>
              <c:strCache>
                <c:ptCount val="1"/>
                <c:pt idx="0">
                  <c:v>Upper Eastern Shore Region</c:v>
                </c:pt>
              </c:strCache>
            </c:strRef>
          </c:tx>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Sheet4!$U$48:$AG$48</c:f>
              <c:numCache>
                <c:formatCode>0.0%</c:formatCode>
                <c:ptCount val="13"/>
                <c:pt idx="0">
                  <c:v>0.46662927650028041</c:v>
                </c:pt>
                <c:pt idx="1">
                  <c:v>0.52731737262124001</c:v>
                </c:pt>
                <c:pt idx="2">
                  <c:v>0.58941418293936276</c:v>
                </c:pt>
                <c:pt idx="3">
                  <c:v>0.56539035305817997</c:v>
                </c:pt>
                <c:pt idx="4">
                  <c:v>0.61866532865027601</c:v>
                </c:pt>
                <c:pt idx="5">
                  <c:v>0.65305185865075721</c:v>
                </c:pt>
                <c:pt idx="6">
                  <c:v>0.6410628019323672</c:v>
                </c:pt>
                <c:pt idx="7">
                  <c:v>0.60392902408111537</c:v>
                </c:pt>
                <c:pt idx="8">
                  <c:v>0.66332046332046335</c:v>
                </c:pt>
                <c:pt idx="9">
                  <c:v>0.73417721518987344</c:v>
                </c:pt>
                <c:pt idx="10">
                  <c:v>0.65345080763582963</c:v>
                </c:pt>
                <c:pt idx="11">
                  <c:v>0.68838526912181308</c:v>
                </c:pt>
                <c:pt idx="12">
                  <c:v>0.5865580448065173</c:v>
                </c:pt>
              </c:numCache>
            </c:numRef>
          </c:val>
          <c:smooth val="0"/>
        </c:ser>
        <c:ser>
          <c:idx val="1"/>
          <c:order val="5"/>
          <c:tx>
            <c:strRef>
              <c:f>Sheet4!$A$49</c:f>
              <c:strCache>
                <c:ptCount val="1"/>
                <c:pt idx="0">
                  <c:v>Lower Eastern Shore Region</c:v>
                </c:pt>
              </c:strCache>
            </c:strRef>
          </c:tx>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Sheet4!$U$49:$AG$49</c:f>
              <c:numCache>
                <c:formatCode>0.0%</c:formatCode>
                <c:ptCount val="13"/>
                <c:pt idx="0">
                  <c:v>0.63092269326683292</c:v>
                </c:pt>
                <c:pt idx="1">
                  <c:v>0.61157024793388426</c:v>
                </c:pt>
                <c:pt idx="2">
                  <c:v>0.70307354555433588</c:v>
                </c:pt>
                <c:pt idx="3">
                  <c:v>0.67407407407407405</c:v>
                </c:pt>
                <c:pt idx="4">
                  <c:v>0.68383060635226178</c:v>
                </c:pt>
                <c:pt idx="5">
                  <c:v>0.69648924122310307</c:v>
                </c:pt>
                <c:pt idx="6">
                  <c:v>0.72261949567181027</c:v>
                </c:pt>
                <c:pt idx="7">
                  <c:v>0.7185308848080133</c:v>
                </c:pt>
                <c:pt idx="8">
                  <c:v>0.69610389610389611</c:v>
                </c:pt>
                <c:pt idx="9">
                  <c:v>0.70462633451957291</c:v>
                </c:pt>
                <c:pt idx="10">
                  <c:v>0.71165644171779141</c:v>
                </c:pt>
                <c:pt idx="11">
                  <c:v>0.62886597938144329</c:v>
                </c:pt>
                <c:pt idx="12">
                  <c:v>0.51807228915662651</c:v>
                </c:pt>
              </c:numCache>
            </c:numRef>
          </c:val>
          <c:smooth val="0"/>
        </c:ser>
        <c:ser>
          <c:idx val="2"/>
          <c:order val="6"/>
          <c:tx>
            <c:strRef>
              <c:f>Sheet4!$A$50</c:f>
              <c:strCache>
                <c:ptCount val="1"/>
                <c:pt idx="0">
                  <c:v>Maryland</c:v>
                </c:pt>
              </c:strCache>
            </c:strRef>
          </c:tx>
          <c:spPr>
            <a:ln w="63500">
              <a:solidFill>
                <a:srgbClr val="CCFF33"/>
              </a:solidFill>
            </a:ln>
          </c:spPr>
          <c:marker>
            <c:symbol val="triangle"/>
            <c:size val="12"/>
            <c:spPr>
              <a:solidFill>
                <a:srgbClr val="CCFF33"/>
              </a:solidFill>
            </c:spPr>
          </c:marker>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Sheet4!$U$50:$AG$50</c:f>
              <c:numCache>
                <c:formatCode>0.0%</c:formatCode>
                <c:ptCount val="13"/>
                <c:pt idx="0">
                  <c:v>0.76350953035959912</c:v>
                </c:pt>
                <c:pt idx="1">
                  <c:v>0.76729072664825915</c:v>
                </c:pt>
                <c:pt idx="2">
                  <c:v>0.77002619605680411</c:v>
                </c:pt>
                <c:pt idx="3">
                  <c:v>0.74799903816426783</c:v>
                </c:pt>
                <c:pt idx="4">
                  <c:v>0.76645443103575928</c:v>
                </c:pt>
                <c:pt idx="5">
                  <c:v>0.74061193532872105</c:v>
                </c:pt>
                <c:pt idx="6">
                  <c:v>0.77957252978276104</c:v>
                </c:pt>
                <c:pt idx="7">
                  <c:v>0.76706923352863809</c:v>
                </c:pt>
                <c:pt idx="8">
                  <c:v>0.78245056858928386</c:v>
                </c:pt>
                <c:pt idx="9">
                  <c:v>0.78417866833646421</c:v>
                </c:pt>
                <c:pt idx="10">
                  <c:v>0.80062174424466481</c:v>
                </c:pt>
                <c:pt idx="11">
                  <c:v>0.80711276733635773</c:v>
                </c:pt>
                <c:pt idx="12">
                  <c:v>0.83746012456326901</c:v>
                </c:pt>
              </c:numCache>
            </c:numRef>
          </c:val>
          <c:smooth val="0"/>
        </c:ser>
        <c:dLbls>
          <c:showLegendKey val="0"/>
          <c:showVal val="0"/>
          <c:showCatName val="0"/>
          <c:showSerName val="0"/>
          <c:showPercent val="0"/>
          <c:showBubbleSize val="0"/>
        </c:dLbls>
        <c:marker val="1"/>
        <c:smooth val="0"/>
        <c:axId val="130442368"/>
        <c:axId val="130444288"/>
      </c:lineChart>
      <c:catAx>
        <c:axId val="130442368"/>
        <c:scaling>
          <c:orientation val="minMax"/>
        </c:scaling>
        <c:delete val="0"/>
        <c:axPos val="b"/>
        <c:majorTickMark val="none"/>
        <c:minorTickMark val="none"/>
        <c:tickLblPos val="nextTo"/>
        <c:txPr>
          <a:bodyPr/>
          <a:lstStyle/>
          <a:p>
            <a:pPr>
              <a:defRPr>
                <a:latin typeface="Comic Sans MS" panose="030F0702030302020204" pitchFamily="66" charset="0"/>
              </a:defRPr>
            </a:pPr>
            <a:endParaRPr lang="en-US"/>
          </a:p>
        </c:txPr>
        <c:crossAx val="130444288"/>
        <c:crosses val="autoZero"/>
        <c:auto val="1"/>
        <c:lblAlgn val="ctr"/>
        <c:lblOffset val="100"/>
        <c:noMultiLvlLbl val="0"/>
      </c:catAx>
      <c:valAx>
        <c:axId val="130444288"/>
        <c:scaling>
          <c:orientation val="minMax"/>
          <c:min val="0.2"/>
        </c:scaling>
        <c:delete val="0"/>
        <c:axPos val="l"/>
        <c:majorGridlines/>
        <c:numFmt formatCode="0%" sourceLinked="0"/>
        <c:majorTickMark val="none"/>
        <c:minorTickMark val="none"/>
        <c:tickLblPos val="nextTo"/>
        <c:spPr>
          <a:ln w="9525">
            <a:noFill/>
          </a:ln>
        </c:spPr>
        <c:txPr>
          <a:bodyPr/>
          <a:lstStyle/>
          <a:p>
            <a:pPr>
              <a:defRPr>
                <a:latin typeface="Comic Sans MS" panose="030F0702030302020204" pitchFamily="66" charset="0"/>
              </a:defRPr>
            </a:pPr>
            <a:endParaRPr lang="en-US"/>
          </a:p>
        </c:txPr>
        <c:crossAx val="130442368"/>
        <c:crosses val="autoZero"/>
        <c:crossBetween val="between"/>
      </c:valAx>
    </c:plotArea>
    <c:legend>
      <c:legendPos val="b"/>
      <c:layout>
        <c:manualLayout>
          <c:xMode val="edge"/>
          <c:yMode val="edge"/>
          <c:x val="2.5295883153494694E-2"/>
          <c:y val="0.82073163214104927"/>
          <c:w val="0.94169218431029444"/>
          <c:h val="0.16243217189358375"/>
        </c:manualLayout>
      </c:layout>
      <c:overlay val="0"/>
      <c:txPr>
        <a:bodyPr/>
        <a:lstStyle/>
        <a:p>
          <a:pPr>
            <a:defRPr>
              <a:latin typeface="Comic Sans MS" panose="030F0702030302020204" pitchFamily="66" charset="0"/>
            </a:defRPr>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Sheet4!$A$44</c:f>
              <c:strCache>
                <c:ptCount val="1"/>
                <c:pt idx="0">
                  <c:v>Baltimore Region</c:v>
                </c:pt>
              </c:strCache>
            </c:strRef>
          </c:tx>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Sheet4!$U$44:$AG$44</c:f>
              <c:numCache>
                <c:formatCode>0.0%</c:formatCode>
                <c:ptCount val="13"/>
                <c:pt idx="0">
                  <c:v>0.81289632515853005</c:v>
                </c:pt>
                <c:pt idx="1">
                  <c:v>0.80649178150423373</c:v>
                </c:pt>
                <c:pt idx="2">
                  <c:v>0.79865893439652047</c:v>
                </c:pt>
                <c:pt idx="3">
                  <c:v>0.78998482549317151</c:v>
                </c:pt>
                <c:pt idx="4">
                  <c:v>0.83412322274881512</c:v>
                </c:pt>
                <c:pt idx="5">
                  <c:v>0.81026562812063108</c:v>
                </c:pt>
                <c:pt idx="6">
                  <c:v>0.84356579305341439</c:v>
                </c:pt>
                <c:pt idx="7">
                  <c:v>0.83437572388232573</c:v>
                </c:pt>
                <c:pt idx="8">
                  <c:v>0.83620140216698535</c:v>
                </c:pt>
                <c:pt idx="9">
                  <c:v>0.86389661377392446</c:v>
                </c:pt>
                <c:pt idx="10">
                  <c:v>0.89395688991531952</c:v>
                </c:pt>
                <c:pt idx="11">
                  <c:v>0.89065797045846917</c:v>
                </c:pt>
                <c:pt idx="12">
                  <c:v>0.9052523171987642</c:v>
                </c:pt>
              </c:numCache>
            </c:numRef>
          </c:val>
          <c:smooth val="0"/>
        </c:ser>
        <c:ser>
          <c:idx val="4"/>
          <c:order val="1"/>
          <c:tx>
            <c:strRef>
              <c:f>Sheet4!$A$45</c:f>
              <c:strCache>
                <c:ptCount val="1"/>
                <c:pt idx="0">
                  <c:v>Capital Region</c:v>
                </c:pt>
              </c:strCache>
            </c:strRef>
          </c:tx>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Sheet4!$U$45:$AG$45</c:f>
              <c:numCache>
                <c:formatCode>0.0%</c:formatCode>
                <c:ptCount val="13"/>
                <c:pt idx="0">
                  <c:v>0.87487913362985881</c:v>
                </c:pt>
                <c:pt idx="1">
                  <c:v>0.87063521545319467</c:v>
                </c:pt>
                <c:pt idx="2">
                  <c:v>0.89643268124280784</c:v>
                </c:pt>
                <c:pt idx="3">
                  <c:v>0.87673389080177078</c:v>
                </c:pt>
                <c:pt idx="4">
                  <c:v>0.8677299436383259</c:v>
                </c:pt>
                <c:pt idx="5">
                  <c:v>0.82006740990407057</c:v>
                </c:pt>
                <c:pt idx="6">
                  <c:v>0.86629667003027244</c:v>
                </c:pt>
                <c:pt idx="7">
                  <c:v>0.83243456530316984</c:v>
                </c:pt>
                <c:pt idx="8">
                  <c:v>0.84708574505317003</c:v>
                </c:pt>
                <c:pt idx="9">
                  <c:v>0.79144682032768676</c:v>
                </c:pt>
                <c:pt idx="10">
                  <c:v>0.79847801578354005</c:v>
                </c:pt>
                <c:pt idx="11">
                  <c:v>0.83383158943697055</c:v>
                </c:pt>
                <c:pt idx="12">
                  <c:v>0.86927106067219551</c:v>
                </c:pt>
              </c:numCache>
            </c:numRef>
          </c:val>
          <c:smooth val="0"/>
        </c:ser>
        <c:ser>
          <c:idx val="5"/>
          <c:order val="2"/>
          <c:tx>
            <c:strRef>
              <c:f>Sheet4!$A$46</c:f>
              <c:strCache>
                <c:ptCount val="1"/>
                <c:pt idx="0">
                  <c:v>Southern Maryland Region</c:v>
                </c:pt>
              </c:strCache>
            </c:strRef>
          </c:tx>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Sheet4!$U$46:$AG$46</c:f>
              <c:numCache>
                <c:formatCode>0.0%</c:formatCode>
                <c:ptCount val="13"/>
                <c:pt idx="0">
                  <c:v>0.4808686659772492</c:v>
                </c:pt>
                <c:pt idx="1">
                  <c:v>0.50251979841612671</c:v>
                </c:pt>
                <c:pt idx="2">
                  <c:v>0.43097766385939218</c:v>
                </c:pt>
                <c:pt idx="3">
                  <c:v>0.49151550614394385</c:v>
                </c:pt>
                <c:pt idx="4">
                  <c:v>0.52989130434782605</c:v>
                </c:pt>
                <c:pt idx="5">
                  <c:v>0.50562983814215345</c:v>
                </c:pt>
                <c:pt idx="6">
                  <c:v>0.55965697240865031</c:v>
                </c:pt>
                <c:pt idx="7">
                  <c:v>0.59620814844695447</c:v>
                </c:pt>
                <c:pt idx="8">
                  <c:v>0.62892156862745097</c:v>
                </c:pt>
                <c:pt idx="9">
                  <c:v>0.67597087378640774</c:v>
                </c:pt>
                <c:pt idx="10">
                  <c:v>0.66351744186046513</c:v>
                </c:pt>
                <c:pt idx="11">
                  <c:v>0.62769010043041606</c:v>
                </c:pt>
                <c:pt idx="12">
                  <c:v>0.73574494175352545</c:v>
                </c:pt>
              </c:numCache>
            </c:numRef>
          </c:val>
          <c:smooth val="0"/>
        </c:ser>
        <c:ser>
          <c:idx val="6"/>
          <c:order val="3"/>
          <c:tx>
            <c:strRef>
              <c:f>Sheet4!$A$47</c:f>
              <c:strCache>
                <c:ptCount val="1"/>
                <c:pt idx="0">
                  <c:v>Western Maryland Region</c:v>
                </c:pt>
              </c:strCache>
            </c:strRef>
          </c:tx>
          <c:spPr>
            <a:ln w="38100">
              <a:solidFill>
                <a:schemeClr val="accent2">
                  <a:lumMod val="40000"/>
                  <a:lumOff val="60000"/>
                </a:schemeClr>
              </a:solidFill>
            </a:ln>
          </c:spPr>
          <c:marker>
            <c:spPr>
              <a:ln>
                <a:solidFill>
                  <a:schemeClr val="accent2">
                    <a:lumMod val="40000"/>
                    <a:lumOff val="60000"/>
                  </a:schemeClr>
                </a:solidFill>
              </a:ln>
            </c:spPr>
          </c:marker>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Sheet4!$U$47:$AG$47</c:f>
              <c:numCache>
                <c:formatCode>0.0%</c:formatCode>
                <c:ptCount val="13"/>
                <c:pt idx="0">
                  <c:v>0.47361963190184048</c:v>
                </c:pt>
                <c:pt idx="1">
                  <c:v>0.54048780487804882</c:v>
                </c:pt>
                <c:pt idx="2">
                  <c:v>0.54623450905624404</c:v>
                </c:pt>
                <c:pt idx="3">
                  <c:v>0.53057065217391308</c:v>
                </c:pt>
                <c:pt idx="4">
                  <c:v>0.47766843300529904</c:v>
                </c:pt>
                <c:pt idx="5">
                  <c:v>0.53525444512568976</c:v>
                </c:pt>
                <c:pt idx="6">
                  <c:v>0.61167279411764708</c:v>
                </c:pt>
                <c:pt idx="7">
                  <c:v>0.62722222222222224</c:v>
                </c:pt>
                <c:pt idx="8">
                  <c:v>0.55201698513800423</c:v>
                </c:pt>
                <c:pt idx="9">
                  <c:v>0.54033290653008959</c:v>
                </c:pt>
                <c:pt idx="10">
                  <c:v>0.51002227171492209</c:v>
                </c:pt>
                <c:pt idx="11">
                  <c:v>0.57706766917293228</c:v>
                </c:pt>
                <c:pt idx="12">
                  <c:v>0.35855263157894735</c:v>
                </c:pt>
              </c:numCache>
            </c:numRef>
          </c:val>
          <c:smooth val="0"/>
        </c:ser>
        <c:ser>
          <c:idx val="0"/>
          <c:order val="4"/>
          <c:tx>
            <c:strRef>
              <c:f>Sheet4!$A$48</c:f>
              <c:strCache>
                <c:ptCount val="1"/>
                <c:pt idx="0">
                  <c:v>Upper Eastern Shore Region</c:v>
                </c:pt>
              </c:strCache>
            </c:strRef>
          </c:tx>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Sheet4!$U$48:$AG$48</c:f>
              <c:numCache>
                <c:formatCode>0.0%</c:formatCode>
                <c:ptCount val="13"/>
                <c:pt idx="0">
                  <c:v>0.46662927650028041</c:v>
                </c:pt>
                <c:pt idx="1">
                  <c:v>0.52731737262124001</c:v>
                </c:pt>
                <c:pt idx="2">
                  <c:v>0.58941418293936276</c:v>
                </c:pt>
                <c:pt idx="3">
                  <c:v>0.56539035305817997</c:v>
                </c:pt>
                <c:pt idx="4">
                  <c:v>0.61866532865027601</c:v>
                </c:pt>
                <c:pt idx="5">
                  <c:v>0.65305185865075721</c:v>
                </c:pt>
                <c:pt idx="6">
                  <c:v>0.6410628019323672</c:v>
                </c:pt>
                <c:pt idx="7">
                  <c:v>0.60392902408111537</c:v>
                </c:pt>
                <c:pt idx="8">
                  <c:v>0.66332046332046335</c:v>
                </c:pt>
                <c:pt idx="9">
                  <c:v>0.73417721518987344</c:v>
                </c:pt>
                <c:pt idx="10">
                  <c:v>0.65345080763582963</c:v>
                </c:pt>
                <c:pt idx="11">
                  <c:v>0.68838526912181308</c:v>
                </c:pt>
                <c:pt idx="12">
                  <c:v>0.5865580448065173</c:v>
                </c:pt>
              </c:numCache>
            </c:numRef>
          </c:val>
          <c:smooth val="0"/>
        </c:ser>
        <c:ser>
          <c:idx val="1"/>
          <c:order val="5"/>
          <c:tx>
            <c:strRef>
              <c:f>Sheet4!$A$49</c:f>
              <c:strCache>
                <c:ptCount val="1"/>
                <c:pt idx="0">
                  <c:v>Lower Eastern Shore Region</c:v>
                </c:pt>
              </c:strCache>
            </c:strRef>
          </c:tx>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Sheet4!$U$49:$AG$49</c:f>
              <c:numCache>
                <c:formatCode>0.0%</c:formatCode>
                <c:ptCount val="13"/>
                <c:pt idx="0">
                  <c:v>0.63092269326683292</c:v>
                </c:pt>
                <c:pt idx="1">
                  <c:v>0.61157024793388426</c:v>
                </c:pt>
                <c:pt idx="2">
                  <c:v>0.70307354555433588</c:v>
                </c:pt>
                <c:pt idx="3">
                  <c:v>0.67407407407407405</c:v>
                </c:pt>
                <c:pt idx="4">
                  <c:v>0.68383060635226178</c:v>
                </c:pt>
                <c:pt idx="5">
                  <c:v>0.69648924122310307</c:v>
                </c:pt>
                <c:pt idx="6">
                  <c:v>0.72261949567181027</c:v>
                </c:pt>
                <c:pt idx="7">
                  <c:v>0.7185308848080133</c:v>
                </c:pt>
                <c:pt idx="8">
                  <c:v>0.69610389610389611</c:v>
                </c:pt>
                <c:pt idx="9">
                  <c:v>0.70462633451957291</c:v>
                </c:pt>
                <c:pt idx="10">
                  <c:v>0.71165644171779141</c:v>
                </c:pt>
                <c:pt idx="11">
                  <c:v>0.62886597938144329</c:v>
                </c:pt>
                <c:pt idx="12">
                  <c:v>0.51807228915662651</c:v>
                </c:pt>
              </c:numCache>
            </c:numRef>
          </c:val>
          <c:smooth val="0"/>
        </c:ser>
        <c:ser>
          <c:idx val="2"/>
          <c:order val="6"/>
          <c:tx>
            <c:strRef>
              <c:f>Sheet4!$A$50</c:f>
              <c:strCache>
                <c:ptCount val="1"/>
                <c:pt idx="0">
                  <c:v>Maryland</c:v>
                </c:pt>
              </c:strCache>
            </c:strRef>
          </c:tx>
          <c:spPr>
            <a:ln w="63500">
              <a:solidFill>
                <a:srgbClr val="CCFF33"/>
              </a:solidFill>
            </a:ln>
          </c:spPr>
          <c:marker>
            <c:symbol val="triangle"/>
            <c:size val="12"/>
            <c:spPr>
              <a:solidFill>
                <a:srgbClr val="CCFF33"/>
              </a:solidFill>
            </c:spPr>
          </c:marker>
          <c:cat>
            <c:strRef>
              <c:f>Sheet4!$U$32:$AG$32</c:f>
              <c:strCach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Sheet4!$U$50:$AG$50</c:f>
              <c:numCache>
                <c:formatCode>0.0%</c:formatCode>
                <c:ptCount val="13"/>
                <c:pt idx="0">
                  <c:v>0.76350953035959912</c:v>
                </c:pt>
                <c:pt idx="1">
                  <c:v>0.76729072664825915</c:v>
                </c:pt>
                <c:pt idx="2">
                  <c:v>0.77002619605680411</c:v>
                </c:pt>
                <c:pt idx="3">
                  <c:v>0.74799903816426783</c:v>
                </c:pt>
                <c:pt idx="4">
                  <c:v>0.76645443103575928</c:v>
                </c:pt>
                <c:pt idx="5">
                  <c:v>0.74061193532872105</c:v>
                </c:pt>
                <c:pt idx="6">
                  <c:v>0.77957252978276104</c:v>
                </c:pt>
                <c:pt idx="7">
                  <c:v>0.76706923352863809</c:v>
                </c:pt>
                <c:pt idx="8">
                  <c:v>0.78245056858928386</c:v>
                </c:pt>
                <c:pt idx="9">
                  <c:v>0.78417866833646421</c:v>
                </c:pt>
                <c:pt idx="10">
                  <c:v>0.80062174424466481</c:v>
                </c:pt>
                <c:pt idx="11">
                  <c:v>0.80711276733635773</c:v>
                </c:pt>
                <c:pt idx="12">
                  <c:v>0.83746012456326901</c:v>
                </c:pt>
              </c:numCache>
            </c:numRef>
          </c:val>
          <c:smooth val="0"/>
        </c:ser>
        <c:dLbls>
          <c:showLegendKey val="0"/>
          <c:showVal val="0"/>
          <c:showCatName val="0"/>
          <c:showSerName val="0"/>
          <c:showPercent val="0"/>
          <c:showBubbleSize val="0"/>
        </c:dLbls>
        <c:marker val="1"/>
        <c:smooth val="0"/>
        <c:axId val="130550016"/>
        <c:axId val="130564480"/>
      </c:lineChart>
      <c:catAx>
        <c:axId val="130550016"/>
        <c:scaling>
          <c:orientation val="minMax"/>
        </c:scaling>
        <c:delete val="0"/>
        <c:axPos val="b"/>
        <c:majorTickMark val="none"/>
        <c:minorTickMark val="none"/>
        <c:tickLblPos val="nextTo"/>
        <c:txPr>
          <a:bodyPr/>
          <a:lstStyle/>
          <a:p>
            <a:pPr>
              <a:defRPr>
                <a:latin typeface="Comic Sans MS" panose="030F0702030302020204" pitchFamily="66" charset="0"/>
              </a:defRPr>
            </a:pPr>
            <a:endParaRPr lang="en-US"/>
          </a:p>
        </c:txPr>
        <c:crossAx val="130564480"/>
        <c:crosses val="autoZero"/>
        <c:auto val="1"/>
        <c:lblAlgn val="ctr"/>
        <c:lblOffset val="100"/>
        <c:noMultiLvlLbl val="0"/>
      </c:catAx>
      <c:valAx>
        <c:axId val="130564480"/>
        <c:scaling>
          <c:orientation val="minMax"/>
          <c:min val="0.2"/>
        </c:scaling>
        <c:delete val="0"/>
        <c:axPos val="l"/>
        <c:majorGridlines/>
        <c:numFmt formatCode="0%" sourceLinked="0"/>
        <c:majorTickMark val="none"/>
        <c:minorTickMark val="none"/>
        <c:tickLblPos val="nextTo"/>
        <c:spPr>
          <a:ln w="9525">
            <a:noFill/>
          </a:ln>
        </c:spPr>
        <c:txPr>
          <a:bodyPr/>
          <a:lstStyle/>
          <a:p>
            <a:pPr>
              <a:defRPr>
                <a:latin typeface="Comic Sans MS" panose="030F0702030302020204" pitchFamily="66" charset="0"/>
              </a:defRPr>
            </a:pPr>
            <a:endParaRPr lang="en-US"/>
          </a:p>
        </c:txPr>
        <c:crossAx val="130550016"/>
        <c:crosses val="autoZero"/>
        <c:crossBetween val="between"/>
      </c:valAx>
    </c:plotArea>
    <c:legend>
      <c:legendPos val="b"/>
      <c:layout>
        <c:manualLayout>
          <c:xMode val="edge"/>
          <c:yMode val="edge"/>
          <c:x val="2.5295883153494694E-2"/>
          <c:y val="0.82073163214104927"/>
          <c:w val="0.94169218431029444"/>
          <c:h val="0.16243217189358375"/>
        </c:manualLayout>
      </c:layout>
      <c:overlay val="0"/>
      <c:txPr>
        <a:bodyPr/>
        <a:lstStyle/>
        <a:p>
          <a:pPr>
            <a:defRPr>
              <a:latin typeface="Comic Sans MS" panose="030F0702030302020204" pitchFamily="66" charset="0"/>
            </a:defRPr>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79688693976543E-2"/>
          <c:y val="3.5784649587281205E-2"/>
          <c:w val="0.92343049187680659"/>
          <c:h val="0.80274871889142696"/>
        </c:manualLayout>
      </c:layout>
      <c:barChart>
        <c:barDir val="col"/>
        <c:grouping val="percentStacked"/>
        <c:varyColors val="0"/>
        <c:ser>
          <c:idx val="3"/>
          <c:order val="0"/>
          <c:tx>
            <c:strRef>
              <c:f>Commercial_Graphs!$R$21</c:f>
              <c:strCache>
                <c:ptCount val="1"/>
                <c:pt idx="0">
                  <c:v>Parcels Inside PFA</c:v>
                </c:pt>
              </c:strCache>
            </c:strRef>
          </c:tx>
          <c:spPr>
            <a:solidFill>
              <a:schemeClr val="accent3"/>
            </a:solidFill>
            <a:ln w="25400" cap="flat" cmpd="sng" algn="ctr">
              <a:solidFill>
                <a:schemeClr val="accent3"/>
              </a:solidFill>
              <a:prstDash val="solid"/>
            </a:ln>
            <a:effectLst/>
          </c:spPr>
          <c:invertIfNegative val="0"/>
          <c:dLbls>
            <c:txPr>
              <a:bodyPr/>
              <a:lstStyle/>
              <a:p>
                <a:pPr>
                  <a:defRPr b="1">
                    <a:latin typeface="Comic Sans MS" panose="030F0702030302020204" pitchFamily="66" charset="0"/>
                  </a:defRPr>
                </a:pPr>
                <a:endParaRPr lang="en-US"/>
              </a:p>
            </c:txPr>
            <c:dLblPos val="inEnd"/>
            <c:showLegendKey val="0"/>
            <c:showVal val="1"/>
            <c:showCatName val="0"/>
            <c:showSerName val="0"/>
            <c:showPercent val="0"/>
            <c:showBubbleSize val="0"/>
            <c:showLeaderLines val="0"/>
          </c:dLbls>
          <c:cat>
            <c:strRef>
              <c:f>Commercial_Graphs!$Q$22:$Q$41</c:f>
              <c:strCache>
                <c:ptCount val="19"/>
                <c:pt idx="0">
                  <c:v>      Western Maryland</c:v>
                </c:pt>
                <c:pt idx="3">
                  <c:v>     Southern Maryland</c:v>
                </c:pt>
                <c:pt idx="6">
                  <c:v>      Baltimore Region</c:v>
                </c:pt>
                <c:pt idx="9">
                  <c:v>       Lower Eastern Shore</c:v>
                </c:pt>
                <c:pt idx="12">
                  <c:v>          Upper Eastern Shore</c:v>
                </c:pt>
                <c:pt idx="15">
                  <c:v>            Capital Region</c:v>
                </c:pt>
                <c:pt idx="18">
                  <c:v>        Statewide</c:v>
                </c:pt>
              </c:strCache>
            </c:strRef>
          </c:cat>
          <c:val>
            <c:numRef>
              <c:f>Commercial_Graphs!$R$22:$R$41</c:f>
              <c:numCache>
                <c:formatCode>General</c:formatCode>
                <c:ptCount val="20"/>
                <c:pt idx="0" formatCode="0%">
                  <c:v>0.83199999999999996</c:v>
                </c:pt>
                <c:pt idx="3" formatCode="0%">
                  <c:v>0.83357664233576645</c:v>
                </c:pt>
                <c:pt idx="6" formatCode="0%">
                  <c:v>0.92029280195201302</c:v>
                </c:pt>
                <c:pt idx="9" formatCode="0%">
                  <c:v>0.85442176870748299</c:v>
                </c:pt>
                <c:pt idx="12" formatCode="0%">
                  <c:v>0.84715447154471546</c:v>
                </c:pt>
                <c:pt idx="15" formatCode="0%">
                  <c:v>0.93429776974080769</c:v>
                </c:pt>
                <c:pt idx="18" formatCode="0%">
                  <c:v>0.89408467325564245</c:v>
                </c:pt>
              </c:numCache>
            </c:numRef>
          </c:val>
        </c:ser>
        <c:ser>
          <c:idx val="5"/>
          <c:order val="1"/>
          <c:tx>
            <c:strRef>
              <c:f>Commercial_Graphs!$S$21</c:f>
              <c:strCache>
                <c:ptCount val="1"/>
                <c:pt idx="0">
                  <c:v>Parcels Outside PFA</c:v>
                </c:pt>
              </c:strCache>
            </c:strRef>
          </c:tx>
          <c:spPr>
            <a:solidFill>
              <a:schemeClr val="accent6"/>
            </a:solidFill>
            <a:ln w="25400" cap="flat" cmpd="sng" algn="ctr">
              <a:solidFill>
                <a:schemeClr val="accent6"/>
              </a:solidFill>
              <a:prstDash val="solid"/>
            </a:ln>
            <a:effectLst/>
          </c:spPr>
          <c:invertIfNegative val="0"/>
          <c:dLbls>
            <c:txPr>
              <a:bodyPr/>
              <a:lstStyle/>
              <a:p>
                <a:pPr>
                  <a:defRPr b="1">
                    <a:latin typeface="Comic Sans MS" panose="030F0702030302020204" pitchFamily="66" charset="0"/>
                  </a:defRPr>
                </a:pPr>
                <a:endParaRPr lang="en-US"/>
              </a:p>
            </c:txPr>
            <c:dLblPos val="inEnd"/>
            <c:showLegendKey val="0"/>
            <c:showVal val="1"/>
            <c:showCatName val="0"/>
            <c:showSerName val="0"/>
            <c:showPercent val="0"/>
            <c:showBubbleSize val="0"/>
            <c:showLeaderLines val="0"/>
          </c:dLbls>
          <c:cat>
            <c:strRef>
              <c:f>Commercial_Graphs!$Q$22:$Q$41</c:f>
              <c:strCache>
                <c:ptCount val="19"/>
                <c:pt idx="0">
                  <c:v>      Western Maryland</c:v>
                </c:pt>
                <c:pt idx="3">
                  <c:v>     Southern Maryland</c:v>
                </c:pt>
                <c:pt idx="6">
                  <c:v>      Baltimore Region</c:v>
                </c:pt>
                <c:pt idx="9">
                  <c:v>       Lower Eastern Shore</c:v>
                </c:pt>
                <c:pt idx="12">
                  <c:v>          Upper Eastern Shore</c:v>
                </c:pt>
                <c:pt idx="15">
                  <c:v>            Capital Region</c:v>
                </c:pt>
                <c:pt idx="18">
                  <c:v>        Statewide</c:v>
                </c:pt>
              </c:strCache>
            </c:strRef>
          </c:cat>
          <c:val>
            <c:numRef>
              <c:f>Commercial_Graphs!$S$22:$S$41</c:f>
              <c:numCache>
                <c:formatCode>General</c:formatCode>
                <c:ptCount val="20"/>
                <c:pt idx="0" formatCode="0%">
                  <c:v>0.16799999999999998</c:v>
                </c:pt>
                <c:pt idx="3" formatCode="0%">
                  <c:v>0.16642335766423358</c:v>
                </c:pt>
                <c:pt idx="6" formatCode="0%">
                  <c:v>7.9707198047986982E-2</c:v>
                </c:pt>
                <c:pt idx="9" formatCode="0%">
                  <c:v>0.14557823129251701</c:v>
                </c:pt>
                <c:pt idx="12" formatCode="0%">
                  <c:v>0.15284552845528454</c:v>
                </c:pt>
                <c:pt idx="15" formatCode="0%">
                  <c:v>6.5702230259192293E-2</c:v>
                </c:pt>
                <c:pt idx="18" formatCode="0%">
                  <c:v>0.10591532674435758</c:v>
                </c:pt>
              </c:numCache>
            </c:numRef>
          </c:val>
        </c:ser>
        <c:ser>
          <c:idx val="0"/>
          <c:order val="2"/>
          <c:tx>
            <c:strRef>
              <c:f>Commercial_Graphs!$T$21</c:f>
              <c:strCache>
                <c:ptCount val="1"/>
                <c:pt idx="0">
                  <c:v>Acres Inside PFA</c:v>
                </c:pt>
              </c:strCache>
            </c:strRef>
          </c:tx>
          <c:spPr>
            <a:pattFill prst="wdUpDiag">
              <a:fgClr>
                <a:schemeClr val="accent3"/>
              </a:fgClr>
              <a:bgClr>
                <a:schemeClr val="bg1"/>
              </a:bgClr>
            </a:pattFill>
            <a:ln w="25400" cap="flat" cmpd="sng" algn="ctr">
              <a:solidFill>
                <a:schemeClr val="accent3"/>
              </a:solidFill>
              <a:prstDash val="solid"/>
            </a:ln>
            <a:effectLst/>
          </c:spPr>
          <c:invertIfNegative val="0"/>
          <c:dLbls>
            <c:txPr>
              <a:bodyPr/>
              <a:lstStyle/>
              <a:p>
                <a:pPr>
                  <a:defRPr b="1">
                    <a:latin typeface="Comic Sans MS" panose="030F0702030302020204" pitchFamily="66" charset="0"/>
                  </a:defRPr>
                </a:pPr>
                <a:endParaRPr lang="en-US"/>
              </a:p>
            </c:txPr>
            <c:dLblPos val="inEnd"/>
            <c:showLegendKey val="0"/>
            <c:showVal val="1"/>
            <c:showCatName val="0"/>
            <c:showSerName val="0"/>
            <c:showPercent val="0"/>
            <c:showBubbleSize val="0"/>
            <c:showLeaderLines val="0"/>
          </c:dLbls>
          <c:cat>
            <c:strRef>
              <c:f>Commercial_Graphs!$Q$22:$Q$41</c:f>
              <c:strCache>
                <c:ptCount val="19"/>
                <c:pt idx="0">
                  <c:v>      Western Maryland</c:v>
                </c:pt>
                <c:pt idx="3">
                  <c:v>     Southern Maryland</c:v>
                </c:pt>
                <c:pt idx="6">
                  <c:v>      Baltimore Region</c:v>
                </c:pt>
                <c:pt idx="9">
                  <c:v>       Lower Eastern Shore</c:v>
                </c:pt>
                <c:pt idx="12">
                  <c:v>          Upper Eastern Shore</c:v>
                </c:pt>
                <c:pt idx="15">
                  <c:v>            Capital Region</c:v>
                </c:pt>
                <c:pt idx="18">
                  <c:v>        Statewide</c:v>
                </c:pt>
              </c:strCache>
            </c:strRef>
          </c:cat>
          <c:val>
            <c:numRef>
              <c:f>Commercial_Graphs!$T$22:$T$41</c:f>
              <c:numCache>
                <c:formatCode>0%</c:formatCode>
                <c:ptCount val="20"/>
                <c:pt idx="1">
                  <c:v>0.32791511055122835</c:v>
                </c:pt>
                <c:pt idx="4">
                  <c:v>0.42701605016074329</c:v>
                </c:pt>
                <c:pt idx="7">
                  <c:v>0.99133267923932322</c:v>
                </c:pt>
                <c:pt idx="10">
                  <c:v>0.65824236447740947</c:v>
                </c:pt>
                <c:pt idx="13">
                  <c:v>0.98116416762508885</c:v>
                </c:pt>
                <c:pt idx="16">
                  <c:v>0.99920508263881802</c:v>
                </c:pt>
                <c:pt idx="19">
                  <c:v>0.99475841856948533</c:v>
                </c:pt>
              </c:numCache>
            </c:numRef>
          </c:val>
        </c:ser>
        <c:ser>
          <c:idx val="2"/>
          <c:order val="3"/>
          <c:tx>
            <c:strRef>
              <c:f>Commercial_Graphs!$U$21</c:f>
              <c:strCache>
                <c:ptCount val="1"/>
                <c:pt idx="0">
                  <c:v>Acres Outside PFA</c:v>
                </c:pt>
              </c:strCache>
            </c:strRef>
          </c:tx>
          <c:spPr>
            <a:pattFill prst="wdUpDiag">
              <a:fgClr>
                <a:schemeClr val="accent6"/>
              </a:fgClr>
              <a:bgClr>
                <a:schemeClr val="bg1"/>
              </a:bgClr>
            </a:pattFill>
            <a:ln w="25400" cap="flat" cmpd="sng" algn="ctr">
              <a:solidFill>
                <a:schemeClr val="accent6"/>
              </a:solidFill>
              <a:prstDash val="solid"/>
            </a:ln>
            <a:effectLst/>
          </c:spPr>
          <c:invertIfNegative val="0"/>
          <c:dLbls>
            <c:dLbl>
              <c:idx val="7"/>
              <c:layout>
                <c:manualLayout>
                  <c:x val="2.8710884669393599E-3"/>
                  <c:y val="6.3920098330454752E-4"/>
                </c:manualLayout>
              </c:layout>
              <c:dLblPos val="ctr"/>
              <c:showLegendKey val="0"/>
              <c:showVal val="1"/>
              <c:showCatName val="0"/>
              <c:showSerName val="0"/>
              <c:showPercent val="0"/>
              <c:showBubbleSize val="0"/>
            </c:dLbl>
            <c:dLbl>
              <c:idx val="13"/>
              <c:layout>
                <c:manualLayout>
                  <c:x val="0"/>
                  <c:y val="3.9512331950872668E-3"/>
                </c:manualLayout>
              </c:layout>
              <c:dLblPos val="ctr"/>
              <c:showLegendKey val="0"/>
              <c:showVal val="1"/>
              <c:showCatName val="0"/>
              <c:showSerName val="0"/>
              <c:showPercent val="0"/>
              <c:showBubbleSize val="0"/>
            </c:dLbl>
            <c:dLbl>
              <c:idx val="16"/>
              <c:delete val="1"/>
            </c:dLbl>
            <c:dLbl>
              <c:idx val="19"/>
              <c:layout>
                <c:manualLayout>
                  <c:x val="1.43554423346968E-3"/>
                  <c:y val="2.0141569871428467E-3"/>
                </c:manualLayout>
              </c:layout>
              <c:dLblPos val="ctr"/>
              <c:showLegendKey val="0"/>
              <c:showVal val="1"/>
              <c:showCatName val="0"/>
              <c:showSerName val="0"/>
              <c:showPercent val="0"/>
              <c:showBubbleSize val="0"/>
            </c:dLbl>
            <c:txPr>
              <a:bodyPr/>
              <a:lstStyle/>
              <a:p>
                <a:pPr>
                  <a:defRPr b="1">
                    <a:latin typeface="Comic Sans MS" panose="030F0702030302020204" pitchFamily="66" charset="0"/>
                  </a:defRPr>
                </a:pPr>
                <a:endParaRPr lang="en-US"/>
              </a:p>
            </c:txPr>
            <c:dLblPos val="inEnd"/>
            <c:showLegendKey val="0"/>
            <c:showVal val="1"/>
            <c:showCatName val="0"/>
            <c:showSerName val="0"/>
            <c:showPercent val="0"/>
            <c:showBubbleSize val="0"/>
            <c:showLeaderLines val="0"/>
          </c:dLbls>
          <c:cat>
            <c:strRef>
              <c:f>Commercial_Graphs!$Q$22:$Q$41</c:f>
              <c:strCache>
                <c:ptCount val="19"/>
                <c:pt idx="0">
                  <c:v>      Western Maryland</c:v>
                </c:pt>
                <c:pt idx="3">
                  <c:v>     Southern Maryland</c:v>
                </c:pt>
                <c:pt idx="6">
                  <c:v>      Baltimore Region</c:v>
                </c:pt>
                <c:pt idx="9">
                  <c:v>       Lower Eastern Shore</c:v>
                </c:pt>
                <c:pt idx="12">
                  <c:v>          Upper Eastern Shore</c:v>
                </c:pt>
                <c:pt idx="15">
                  <c:v>            Capital Region</c:v>
                </c:pt>
                <c:pt idx="18">
                  <c:v>        Statewide</c:v>
                </c:pt>
              </c:strCache>
            </c:strRef>
          </c:cat>
          <c:val>
            <c:numRef>
              <c:f>Commercial_Graphs!$U$22:$U$41</c:f>
              <c:numCache>
                <c:formatCode>0%</c:formatCode>
                <c:ptCount val="20"/>
                <c:pt idx="1">
                  <c:v>0.67208488944877209</c:v>
                </c:pt>
                <c:pt idx="4">
                  <c:v>0.5729839498392566</c:v>
                </c:pt>
                <c:pt idx="7">
                  <c:v>8.667320760676854E-3</c:v>
                </c:pt>
                <c:pt idx="10">
                  <c:v>0.3417576355225907</c:v>
                </c:pt>
                <c:pt idx="13">
                  <c:v>1.8835832374911002E-2</c:v>
                </c:pt>
                <c:pt idx="16">
                  <c:v>7.8914700376275955E-4</c:v>
                </c:pt>
                <c:pt idx="19">
                  <c:v>5.2415814305147041E-3</c:v>
                </c:pt>
              </c:numCache>
            </c:numRef>
          </c:val>
        </c:ser>
        <c:dLbls>
          <c:dLblPos val="inEnd"/>
          <c:showLegendKey val="0"/>
          <c:showVal val="1"/>
          <c:showCatName val="0"/>
          <c:showSerName val="0"/>
          <c:showPercent val="0"/>
          <c:showBubbleSize val="0"/>
        </c:dLbls>
        <c:gapWidth val="0"/>
        <c:overlap val="100"/>
        <c:axId val="133528576"/>
        <c:axId val="133530368"/>
      </c:barChart>
      <c:catAx>
        <c:axId val="133528576"/>
        <c:scaling>
          <c:orientation val="minMax"/>
        </c:scaling>
        <c:delete val="0"/>
        <c:axPos val="b"/>
        <c:majorTickMark val="none"/>
        <c:minorTickMark val="none"/>
        <c:tickLblPos val="nextTo"/>
        <c:txPr>
          <a:bodyPr rot="0" vert="horz"/>
          <a:lstStyle/>
          <a:p>
            <a:pPr>
              <a:defRPr>
                <a:latin typeface="Comic Sans MS" panose="030F0702030302020204" pitchFamily="66" charset="0"/>
              </a:defRPr>
            </a:pPr>
            <a:endParaRPr lang="en-US"/>
          </a:p>
        </c:txPr>
        <c:crossAx val="133530368"/>
        <c:crosses val="autoZero"/>
        <c:auto val="1"/>
        <c:lblAlgn val="ctr"/>
        <c:lblOffset val="100"/>
        <c:noMultiLvlLbl val="0"/>
      </c:catAx>
      <c:valAx>
        <c:axId val="133530368"/>
        <c:scaling>
          <c:orientation val="minMax"/>
        </c:scaling>
        <c:delete val="0"/>
        <c:axPos val="l"/>
        <c:majorGridlines/>
        <c:numFmt formatCode="0%" sourceLinked="1"/>
        <c:majorTickMark val="none"/>
        <c:minorTickMark val="none"/>
        <c:tickLblPos val="nextTo"/>
        <c:spPr>
          <a:ln w="9525">
            <a:noFill/>
          </a:ln>
        </c:spPr>
        <c:txPr>
          <a:bodyPr/>
          <a:lstStyle/>
          <a:p>
            <a:pPr>
              <a:defRPr>
                <a:latin typeface="Comic Sans MS" panose="030F0702030302020204" pitchFamily="66" charset="0"/>
              </a:defRPr>
            </a:pPr>
            <a:endParaRPr lang="en-US"/>
          </a:p>
        </c:txPr>
        <c:crossAx val="133528576"/>
        <c:crosses val="autoZero"/>
        <c:crossBetween val="between"/>
      </c:valAx>
    </c:plotArea>
    <c:legend>
      <c:legendPos val="b"/>
      <c:overlay val="0"/>
      <c:txPr>
        <a:bodyPr/>
        <a:lstStyle/>
        <a:p>
          <a:pPr>
            <a:defRPr>
              <a:latin typeface="Comic Sans MS" panose="030F0702030302020204" pitchFamily="66" charset="0"/>
            </a:defRPr>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79688693976543E-2"/>
          <c:y val="3.5784649587281205E-2"/>
          <c:w val="0.92343049187680659"/>
          <c:h val="0.83608211473565808"/>
        </c:manualLayout>
      </c:layout>
      <c:barChart>
        <c:barDir val="col"/>
        <c:grouping val="percentStacked"/>
        <c:varyColors val="0"/>
        <c:ser>
          <c:idx val="3"/>
          <c:order val="0"/>
          <c:tx>
            <c:strRef>
              <c:f>Commercial_Graphs!$R$21</c:f>
              <c:strCache>
                <c:ptCount val="1"/>
                <c:pt idx="0">
                  <c:v>Parcels Inside PFA</c:v>
                </c:pt>
              </c:strCache>
            </c:strRef>
          </c:tx>
          <c:spPr>
            <a:solidFill>
              <a:schemeClr val="accent6">
                <a:lumMod val="75000"/>
              </a:schemeClr>
            </a:solidFill>
            <a:ln w="25400" cap="flat" cmpd="sng" algn="ctr">
              <a:solidFill>
                <a:schemeClr val="accent6">
                  <a:shade val="50000"/>
                </a:schemeClr>
              </a:solidFill>
              <a:prstDash val="solid"/>
            </a:ln>
            <a:effectLst/>
          </c:spPr>
          <c:invertIfNegative val="0"/>
          <c:dLbls>
            <c:txPr>
              <a:bodyPr/>
              <a:lstStyle/>
              <a:p>
                <a:pPr>
                  <a:defRPr>
                    <a:latin typeface="Comic Sans MS" panose="030F0702030302020204" pitchFamily="66" charset="0"/>
                  </a:defRPr>
                </a:pPr>
                <a:endParaRPr lang="en-US"/>
              </a:p>
            </c:txPr>
            <c:dLblPos val="inEnd"/>
            <c:showLegendKey val="0"/>
            <c:showVal val="1"/>
            <c:showCatName val="0"/>
            <c:showSerName val="0"/>
            <c:showPercent val="0"/>
            <c:showBubbleSize val="0"/>
            <c:showLeaderLines val="0"/>
          </c:dLbls>
          <c:cat>
            <c:strRef>
              <c:f>Commercial_Graphs!$Q$22:$Q$41</c:f>
              <c:strCache>
                <c:ptCount val="19"/>
                <c:pt idx="0">
                  <c:v>      Western Maryland</c:v>
                </c:pt>
                <c:pt idx="3">
                  <c:v>     Southern Maryland</c:v>
                </c:pt>
                <c:pt idx="6">
                  <c:v>      Baltimore Region</c:v>
                </c:pt>
                <c:pt idx="9">
                  <c:v>       Lower Eastern Shore</c:v>
                </c:pt>
                <c:pt idx="12">
                  <c:v>          Upper Eastern Shore</c:v>
                </c:pt>
                <c:pt idx="15">
                  <c:v>            Capital Region</c:v>
                </c:pt>
                <c:pt idx="18">
                  <c:v>        Statewide</c:v>
                </c:pt>
              </c:strCache>
            </c:strRef>
          </c:cat>
          <c:val>
            <c:numRef>
              <c:f>Commercial_Graphs!$R$22:$R$41</c:f>
              <c:numCache>
                <c:formatCode>General</c:formatCode>
                <c:ptCount val="20"/>
                <c:pt idx="0" formatCode="0%">
                  <c:v>0.83199999999999996</c:v>
                </c:pt>
                <c:pt idx="3" formatCode="0%">
                  <c:v>0.83357664233576645</c:v>
                </c:pt>
                <c:pt idx="6" formatCode="0%">
                  <c:v>0.92029280195201302</c:v>
                </c:pt>
                <c:pt idx="9" formatCode="0%">
                  <c:v>0.85442176870748299</c:v>
                </c:pt>
                <c:pt idx="12" formatCode="0%">
                  <c:v>0.84715447154471546</c:v>
                </c:pt>
                <c:pt idx="15" formatCode="0%">
                  <c:v>0.93429776974080769</c:v>
                </c:pt>
                <c:pt idx="18" formatCode="0%">
                  <c:v>0.89408467325564245</c:v>
                </c:pt>
              </c:numCache>
            </c:numRef>
          </c:val>
        </c:ser>
        <c:ser>
          <c:idx val="5"/>
          <c:order val="1"/>
          <c:tx>
            <c:strRef>
              <c:f>Commercial_Graphs!$S$21</c:f>
              <c:strCache>
                <c:ptCount val="1"/>
                <c:pt idx="0">
                  <c:v>Parcels Outside PFA</c:v>
                </c:pt>
              </c:strCache>
            </c:strRef>
          </c:tx>
          <c:spPr>
            <a:solidFill>
              <a:schemeClr val="accent3">
                <a:lumMod val="75000"/>
              </a:schemeClr>
            </a:solidFill>
            <a:ln w="25400" cap="flat" cmpd="sng" algn="ctr">
              <a:solidFill>
                <a:schemeClr val="accent3">
                  <a:shade val="50000"/>
                </a:schemeClr>
              </a:solidFill>
              <a:prstDash val="solid"/>
            </a:ln>
            <a:effectLst/>
          </c:spPr>
          <c:invertIfNegative val="0"/>
          <c:dLbls>
            <c:txPr>
              <a:bodyPr/>
              <a:lstStyle/>
              <a:p>
                <a:pPr>
                  <a:defRPr>
                    <a:latin typeface="Comic Sans MS" panose="030F0702030302020204" pitchFamily="66" charset="0"/>
                  </a:defRPr>
                </a:pPr>
                <a:endParaRPr lang="en-US"/>
              </a:p>
            </c:txPr>
            <c:dLblPos val="inEnd"/>
            <c:showLegendKey val="0"/>
            <c:showVal val="1"/>
            <c:showCatName val="0"/>
            <c:showSerName val="0"/>
            <c:showPercent val="0"/>
            <c:showBubbleSize val="0"/>
            <c:showLeaderLines val="0"/>
          </c:dLbls>
          <c:cat>
            <c:strRef>
              <c:f>Commercial_Graphs!$Q$22:$Q$41</c:f>
              <c:strCache>
                <c:ptCount val="19"/>
                <c:pt idx="0">
                  <c:v>      Western Maryland</c:v>
                </c:pt>
                <c:pt idx="3">
                  <c:v>     Southern Maryland</c:v>
                </c:pt>
                <c:pt idx="6">
                  <c:v>      Baltimore Region</c:v>
                </c:pt>
                <c:pt idx="9">
                  <c:v>       Lower Eastern Shore</c:v>
                </c:pt>
                <c:pt idx="12">
                  <c:v>          Upper Eastern Shore</c:v>
                </c:pt>
                <c:pt idx="15">
                  <c:v>            Capital Region</c:v>
                </c:pt>
                <c:pt idx="18">
                  <c:v>        Statewide</c:v>
                </c:pt>
              </c:strCache>
            </c:strRef>
          </c:cat>
          <c:val>
            <c:numRef>
              <c:f>Commercial_Graphs!$S$22:$S$41</c:f>
              <c:numCache>
                <c:formatCode>General</c:formatCode>
                <c:ptCount val="20"/>
                <c:pt idx="0" formatCode="0%">
                  <c:v>0.16799999999999998</c:v>
                </c:pt>
                <c:pt idx="3" formatCode="0%">
                  <c:v>0.16642335766423358</c:v>
                </c:pt>
                <c:pt idx="6" formatCode="0%">
                  <c:v>7.9707198047986982E-2</c:v>
                </c:pt>
                <c:pt idx="9" formatCode="0%">
                  <c:v>0.14557823129251701</c:v>
                </c:pt>
                <c:pt idx="12" formatCode="0%">
                  <c:v>0.15284552845528454</c:v>
                </c:pt>
                <c:pt idx="15" formatCode="0%">
                  <c:v>6.5702230259192293E-2</c:v>
                </c:pt>
                <c:pt idx="18" formatCode="0%">
                  <c:v>0.10591532674435758</c:v>
                </c:pt>
              </c:numCache>
            </c:numRef>
          </c:val>
        </c:ser>
        <c:ser>
          <c:idx val="0"/>
          <c:order val="2"/>
          <c:tx>
            <c:strRef>
              <c:f>Commercial_Graphs!$T$21</c:f>
              <c:strCache>
                <c:ptCount val="1"/>
                <c:pt idx="0">
                  <c:v>Acres Inside PFA</c:v>
                </c:pt>
              </c:strCache>
            </c:strRef>
          </c:tx>
          <c:spPr>
            <a:pattFill prst="wdUpDiag">
              <a:fgClr>
                <a:schemeClr val="accent6">
                  <a:lumMod val="75000"/>
                </a:schemeClr>
              </a:fgClr>
              <a:bgClr>
                <a:schemeClr val="bg1"/>
              </a:bgClr>
            </a:pattFill>
            <a:ln w="25400" cap="flat" cmpd="sng" algn="ctr">
              <a:solidFill>
                <a:schemeClr val="accent6">
                  <a:lumMod val="75000"/>
                </a:schemeClr>
              </a:solidFill>
              <a:prstDash val="solid"/>
            </a:ln>
            <a:effectLst/>
          </c:spPr>
          <c:invertIfNegative val="0"/>
          <c:dLbls>
            <c:txPr>
              <a:bodyPr/>
              <a:lstStyle/>
              <a:p>
                <a:pPr>
                  <a:defRPr>
                    <a:latin typeface="Comic Sans MS" panose="030F0702030302020204" pitchFamily="66" charset="0"/>
                  </a:defRPr>
                </a:pPr>
                <a:endParaRPr lang="en-US"/>
              </a:p>
            </c:txPr>
            <c:dLblPos val="inEnd"/>
            <c:showLegendKey val="0"/>
            <c:showVal val="1"/>
            <c:showCatName val="0"/>
            <c:showSerName val="0"/>
            <c:showPercent val="0"/>
            <c:showBubbleSize val="0"/>
            <c:showLeaderLines val="0"/>
          </c:dLbls>
          <c:cat>
            <c:strRef>
              <c:f>Commercial_Graphs!$Q$22:$Q$41</c:f>
              <c:strCache>
                <c:ptCount val="19"/>
                <c:pt idx="0">
                  <c:v>      Western Maryland</c:v>
                </c:pt>
                <c:pt idx="3">
                  <c:v>     Southern Maryland</c:v>
                </c:pt>
                <c:pt idx="6">
                  <c:v>      Baltimore Region</c:v>
                </c:pt>
                <c:pt idx="9">
                  <c:v>       Lower Eastern Shore</c:v>
                </c:pt>
                <c:pt idx="12">
                  <c:v>          Upper Eastern Shore</c:v>
                </c:pt>
                <c:pt idx="15">
                  <c:v>            Capital Region</c:v>
                </c:pt>
                <c:pt idx="18">
                  <c:v>        Statewide</c:v>
                </c:pt>
              </c:strCache>
            </c:strRef>
          </c:cat>
          <c:val>
            <c:numRef>
              <c:f>Commercial_Graphs!$T$22:$T$41</c:f>
              <c:numCache>
                <c:formatCode>0%</c:formatCode>
                <c:ptCount val="20"/>
                <c:pt idx="1">
                  <c:v>0.32791511055122835</c:v>
                </c:pt>
                <c:pt idx="4">
                  <c:v>0.42701605016074329</c:v>
                </c:pt>
                <c:pt idx="7">
                  <c:v>0.99133267923932322</c:v>
                </c:pt>
                <c:pt idx="10">
                  <c:v>0.65824236447740947</c:v>
                </c:pt>
                <c:pt idx="13">
                  <c:v>0.98116416762508885</c:v>
                </c:pt>
                <c:pt idx="16">
                  <c:v>0.99920508263881802</c:v>
                </c:pt>
                <c:pt idx="19">
                  <c:v>0.99475841856948533</c:v>
                </c:pt>
              </c:numCache>
            </c:numRef>
          </c:val>
        </c:ser>
        <c:ser>
          <c:idx val="2"/>
          <c:order val="3"/>
          <c:tx>
            <c:strRef>
              <c:f>Commercial_Graphs!$U$21</c:f>
              <c:strCache>
                <c:ptCount val="1"/>
                <c:pt idx="0">
                  <c:v>Acres Outside PFA</c:v>
                </c:pt>
              </c:strCache>
            </c:strRef>
          </c:tx>
          <c:spPr>
            <a:pattFill prst="wdUpDiag">
              <a:fgClr>
                <a:schemeClr val="accent3">
                  <a:lumMod val="75000"/>
                </a:schemeClr>
              </a:fgClr>
              <a:bgClr>
                <a:schemeClr val="bg1"/>
              </a:bgClr>
            </a:pattFill>
            <a:ln w="25400" cap="flat" cmpd="sng" algn="ctr">
              <a:solidFill>
                <a:schemeClr val="accent3">
                  <a:lumMod val="75000"/>
                </a:schemeClr>
              </a:solidFill>
              <a:prstDash val="solid"/>
            </a:ln>
            <a:effectLst/>
          </c:spPr>
          <c:invertIfNegative val="0"/>
          <c:dLbls>
            <c:dLbl>
              <c:idx val="7"/>
              <c:layout>
                <c:manualLayout>
                  <c:x val="2.8710884669393599E-3"/>
                  <c:y val="6.3920098330454752E-4"/>
                </c:manualLayout>
              </c:layout>
              <c:dLblPos val="ctr"/>
              <c:showLegendKey val="0"/>
              <c:showVal val="1"/>
              <c:showCatName val="0"/>
              <c:showSerName val="0"/>
              <c:showPercent val="0"/>
              <c:showBubbleSize val="0"/>
            </c:dLbl>
            <c:dLbl>
              <c:idx val="13"/>
              <c:layout>
                <c:manualLayout>
                  <c:x val="0"/>
                  <c:y val="3.9512331950872668E-3"/>
                </c:manualLayout>
              </c:layout>
              <c:dLblPos val="ctr"/>
              <c:showLegendKey val="0"/>
              <c:showVal val="1"/>
              <c:showCatName val="0"/>
              <c:showSerName val="0"/>
              <c:showPercent val="0"/>
              <c:showBubbleSize val="0"/>
            </c:dLbl>
            <c:dLbl>
              <c:idx val="16"/>
              <c:delete val="1"/>
            </c:dLbl>
            <c:dLbl>
              <c:idx val="19"/>
              <c:layout>
                <c:manualLayout>
                  <c:x val="1.43554423346968E-3"/>
                  <c:y val="2.0141569871428467E-3"/>
                </c:manualLayout>
              </c:layout>
              <c:dLblPos val="ctr"/>
              <c:showLegendKey val="0"/>
              <c:showVal val="1"/>
              <c:showCatName val="0"/>
              <c:showSerName val="0"/>
              <c:showPercent val="0"/>
              <c:showBubbleSize val="0"/>
            </c:dLbl>
            <c:txPr>
              <a:bodyPr/>
              <a:lstStyle/>
              <a:p>
                <a:pPr>
                  <a:defRPr>
                    <a:latin typeface="Comic Sans MS" panose="030F0702030302020204" pitchFamily="66" charset="0"/>
                  </a:defRPr>
                </a:pPr>
                <a:endParaRPr lang="en-US"/>
              </a:p>
            </c:txPr>
            <c:dLblPos val="inEnd"/>
            <c:showLegendKey val="0"/>
            <c:showVal val="1"/>
            <c:showCatName val="0"/>
            <c:showSerName val="0"/>
            <c:showPercent val="0"/>
            <c:showBubbleSize val="0"/>
            <c:showLeaderLines val="0"/>
          </c:dLbls>
          <c:cat>
            <c:strRef>
              <c:f>Commercial_Graphs!$Q$22:$Q$41</c:f>
              <c:strCache>
                <c:ptCount val="19"/>
                <c:pt idx="0">
                  <c:v>      Western Maryland</c:v>
                </c:pt>
                <c:pt idx="3">
                  <c:v>     Southern Maryland</c:v>
                </c:pt>
                <c:pt idx="6">
                  <c:v>      Baltimore Region</c:v>
                </c:pt>
                <c:pt idx="9">
                  <c:v>       Lower Eastern Shore</c:v>
                </c:pt>
                <c:pt idx="12">
                  <c:v>          Upper Eastern Shore</c:v>
                </c:pt>
                <c:pt idx="15">
                  <c:v>            Capital Region</c:v>
                </c:pt>
                <c:pt idx="18">
                  <c:v>        Statewide</c:v>
                </c:pt>
              </c:strCache>
            </c:strRef>
          </c:cat>
          <c:val>
            <c:numRef>
              <c:f>Commercial_Graphs!$U$22:$U$41</c:f>
              <c:numCache>
                <c:formatCode>0%</c:formatCode>
                <c:ptCount val="20"/>
                <c:pt idx="1">
                  <c:v>0.67208488944877209</c:v>
                </c:pt>
                <c:pt idx="4">
                  <c:v>0.5729839498392566</c:v>
                </c:pt>
                <c:pt idx="7">
                  <c:v>8.667320760676854E-3</c:v>
                </c:pt>
                <c:pt idx="10">
                  <c:v>0.3417576355225907</c:v>
                </c:pt>
                <c:pt idx="13">
                  <c:v>1.8835832374911002E-2</c:v>
                </c:pt>
                <c:pt idx="16">
                  <c:v>7.8914700376275955E-4</c:v>
                </c:pt>
                <c:pt idx="19">
                  <c:v>5.2415814305147041E-3</c:v>
                </c:pt>
              </c:numCache>
            </c:numRef>
          </c:val>
        </c:ser>
        <c:dLbls>
          <c:dLblPos val="inEnd"/>
          <c:showLegendKey val="0"/>
          <c:showVal val="1"/>
          <c:showCatName val="0"/>
          <c:showSerName val="0"/>
          <c:showPercent val="0"/>
          <c:showBubbleSize val="0"/>
        </c:dLbls>
        <c:gapWidth val="0"/>
        <c:overlap val="100"/>
        <c:axId val="133191552"/>
        <c:axId val="133193088"/>
      </c:barChart>
      <c:catAx>
        <c:axId val="133191552"/>
        <c:scaling>
          <c:orientation val="minMax"/>
        </c:scaling>
        <c:delete val="0"/>
        <c:axPos val="b"/>
        <c:majorTickMark val="none"/>
        <c:minorTickMark val="none"/>
        <c:tickLblPos val="nextTo"/>
        <c:txPr>
          <a:bodyPr rot="0" vert="horz"/>
          <a:lstStyle/>
          <a:p>
            <a:pPr>
              <a:defRPr>
                <a:latin typeface="Comic Sans MS" panose="030F0702030302020204" pitchFamily="66" charset="0"/>
              </a:defRPr>
            </a:pPr>
            <a:endParaRPr lang="en-US"/>
          </a:p>
        </c:txPr>
        <c:crossAx val="133193088"/>
        <c:crosses val="autoZero"/>
        <c:auto val="1"/>
        <c:lblAlgn val="ctr"/>
        <c:lblOffset val="100"/>
        <c:noMultiLvlLbl val="0"/>
      </c:catAx>
      <c:valAx>
        <c:axId val="133193088"/>
        <c:scaling>
          <c:orientation val="minMax"/>
        </c:scaling>
        <c:delete val="0"/>
        <c:axPos val="l"/>
        <c:majorGridlines/>
        <c:numFmt formatCode="0%" sourceLinked="1"/>
        <c:majorTickMark val="none"/>
        <c:minorTickMark val="none"/>
        <c:tickLblPos val="nextTo"/>
        <c:spPr>
          <a:ln w="9525">
            <a:noFill/>
          </a:ln>
        </c:spPr>
        <c:txPr>
          <a:bodyPr/>
          <a:lstStyle/>
          <a:p>
            <a:pPr>
              <a:defRPr>
                <a:latin typeface="Comic Sans MS" panose="030F0702030302020204" pitchFamily="66" charset="0"/>
              </a:defRPr>
            </a:pPr>
            <a:endParaRPr lang="en-US"/>
          </a:p>
        </c:txPr>
        <c:crossAx val="133191552"/>
        <c:crosses val="autoZero"/>
        <c:crossBetween val="between"/>
      </c:valAx>
    </c:plotArea>
    <c:legend>
      <c:legendPos val="b"/>
      <c:overlay val="0"/>
      <c:txPr>
        <a:bodyPr/>
        <a:lstStyle/>
        <a:p>
          <a:pPr>
            <a:defRPr>
              <a:latin typeface="Comic Sans MS" panose="030F0702030302020204" pitchFamily="66" charset="0"/>
            </a:defRPr>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1812849480771429E-2"/>
          <c:y val="2.1161840657014645E-2"/>
          <c:w val="0.93475463631733202"/>
          <c:h val="0.80456468601267839"/>
        </c:manualLayout>
      </c:layout>
      <c:barChart>
        <c:barDir val="col"/>
        <c:grouping val="stacked"/>
        <c:varyColors val="0"/>
        <c:ser>
          <c:idx val="0"/>
          <c:order val="0"/>
          <c:tx>
            <c:strRef>
              <c:f>ComparisonCounty!$G$76</c:f>
              <c:strCache>
                <c:ptCount val="1"/>
                <c:pt idx="0">
                  <c:v>Total</c:v>
                </c:pt>
              </c:strCache>
            </c:strRef>
          </c:tx>
          <c:invertIfNegative val="0"/>
          <c:cat>
            <c:strRef>
              <c:f>ComparisonCounty!$A$77:$A$83</c:f>
              <c:strCache>
                <c:ptCount val="7"/>
                <c:pt idx="0">
                  <c:v>Capital Region</c:v>
                </c:pt>
                <c:pt idx="1">
                  <c:v>Baltimore Region</c:v>
                </c:pt>
                <c:pt idx="2">
                  <c:v>Lower Eastern Shore Region</c:v>
                </c:pt>
                <c:pt idx="3">
                  <c:v>Western Maryland Region</c:v>
                </c:pt>
                <c:pt idx="4">
                  <c:v>Upper Eastern Shore Region</c:v>
                </c:pt>
                <c:pt idx="5">
                  <c:v>Southern Maryland Region</c:v>
                </c:pt>
                <c:pt idx="6">
                  <c:v>Statewide</c:v>
                </c:pt>
              </c:strCache>
            </c:strRef>
          </c:cat>
          <c:val>
            <c:numRef>
              <c:f>ComparisonCounty!$G$77:$G$83</c:f>
              <c:numCache>
                <c:formatCode>0</c:formatCode>
                <c:ptCount val="7"/>
                <c:pt idx="0">
                  <c:v>66.288051296538583</c:v>
                </c:pt>
                <c:pt idx="1">
                  <c:v>60.044795029218371</c:v>
                </c:pt>
                <c:pt idx="2">
                  <c:v>47.721789861705815</c:v>
                </c:pt>
                <c:pt idx="3">
                  <c:v>38.704552495437945</c:v>
                </c:pt>
                <c:pt idx="4">
                  <c:v>38.6141590132857</c:v>
                </c:pt>
                <c:pt idx="5">
                  <c:v>37.999924324923498</c:v>
                </c:pt>
                <c:pt idx="6">
                  <c:v>59.306050132016097</c:v>
                </c:pt>
              </c:numCache>
            </c:numRef>
          </c:val>
        </c:ser>
        <c:dLbls>
          <c:dLblPos val="inEnd"/>
          <c:showLegendKey val="0"/>
          <c:showVal val="1"/>
          <c:showCatName val="0"/>
          <c:showSerName val="0"/>
          <c:showPercent val="0"/>
          <c:showBubbleSize val="0"/>
        </c:dLbls>
        <c:gapWidth val="75"/>
        <c:overlap val="100"/>
        <c:axId val="133264512"/>
        <c:axId val="133266048"/>
      </c:barChart>
      <c:catAx>
        <c:axId val="133264512"/>
        <c:scaling>
          <c:orientation val="minMax"/>
        </c:scaling>
        <c:delete val="0"/>
        <c:axPos val="b"/>
        <c:majorTickMark val="none"/>
        <c:minorTickMark val="none"/>
        <c:tickLblPos val="nextTo"/>
        <c:crossAx val="133266048"/>
        <c:crosses val="autoZero"/>
        <c:auto val="1"/>
        <c:lblAlgn val="ctr"/>
        <c:lblOffset val="100"/>
        <c:noMultiLvlLbl val="0"/>
      </c:catAx>
      <c:valAx>
        <c:axId val="133266048"/>
        <c:scaling>
          <c:orientation val="minMax"/>
          <c:max val="100"/>
        </c:scaling>
        <c:delete val="0"/>
        <c:axPos val="l"/>
        <c:majorGridlines/>
        <c:numFmt formatCode="0" sourceLinked="0"/>
        <c:majorTickMark val="none"/>
        <c:minorTickMark val="none"/>
        <c:tickLblPos val="nextTo"/>
        <c:crossAx val="133264512"/>
        <c:crosses val="autoZero"/>
        <c:crossBetween val="between"/>
      </c:valAx>
    </c:plotArea>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3.5904863743883866E-2"/>
          <c:y val="6.9548997779692756E-2"/>
          <c:w val="0.93475463631733202"/>
          <c:h val="0.80456468601267839"/>
        </c:manualLayout>
      </c:layout>
      <c:barChart>
        <c:barDir val="col"/>
        <c:grouping val="stacked"/>
        <c:varyColors val="0"/>
        <c:ser>
          <c:idx val="0"/>
          <c:order val="0"/>
          <c:tx>
            <c:strRef>
              <c:f>ComparisonCounty!$F$76</c:f>
              <c:strCache>
                <c:ptCount val="1"/>
                <c:pt idx="0">
                  <c:v>Total</c:v>
                </c:pt>
              </c:strCache>
            </c:strRef>
          </c:tx>
          <c:invertIfNegative val="0"/>
          <c:cat>
            <c:strRef>
              <c:f>ComparisonCounty!$A$77:$A$83</c:f>
              <c:strCache>
                <c:ptCount val="7"/>
                <c:pt idx="0">
                  <c:v>Capital Region</c:v>
                </c:pt>
                <c:pt idx="1">
                  <c:v>Baltimore Region</c:v>
                </c:pt>
                <c:pt idx="2">
                  <c:v>Lower Eastern Shore Region</c:v>
                </c:pt>
                <c:pt idx="3">
                  <c:v>Western Maryland Region</c:v>
                </c:pt>
                <c:pt idx="4">
                  <c:v>Upper Eastern Shore Region</c:v>
                </c:pt>
                <c:pt idx="5">
                  <c:v>Southern Maryland Region</c:v>
                </c:pt>
                <c:pt idx="6">
                  <c:v>Statewide</c:v>
                </c:pt>
              </c:strCache>
            </c:strRef>
          </c:cat>
          <c:val>
            <c:numRef>
              <c:f>ComparisonCounty!$F$77:$F$83</c:f>
              <c:numCache>
                <c:formatCode>0</c:formatCode>
                <c:ptCount val="7"/>
                <c:pt idx="0">
                  <c:v>87.384068395384773</c:v>
                </c:pt>
                <c:pt idx="1">
                  <c:v>78.393060038957827</c:v>
                </c:pt>
                <c:pt idx="2">
                  <c:v>63.12905314894109</c:v>
                </c:pt>
                <c:pt idx="3">
                  <c:v>51.106069993917259</c:v>
                </c:pt>
                <c:pt idx="4">
                  <c:v>50.985545351047598</c:v>
                </c:pt>
                <c:pt idx="5">
                  <c:v>50.166565766564666</c:v>
                </c:pt>
                <c:pt idx="6">
                  <c:v>77.741400176021457</c:v>
                </c:pt>
              </c:numCache>
            </c:numRef>
          </c:val>
        </c:ser>
        <c:dLbls>
          <c:dLblPos val="inEnd"/>
          <c:showLegendKey val="0"/>
          <c:showVal val="1"/>
          <c:showCatName val="0"/>
          <c:showSerName val="0"/>
          <c:showPercent val="0"/>
          <c:showBubbleSize val="0"/>
        </c:dLbls>
        <c:gapWidth val="75"/>
        <c:overlap val="100"/>
        <c:axId val="133655552"/>
        <c:axId val="133657344"/>
      </c:barChart>
      <c:catAx>
        <c:axId val="133655552"/>
        <c:scaling>
          <c:orientation val="minMax"/>
        </c:scaling>
        <c:delete val="0"/>
        <c:axPos val="b"/>
        <c:majorTickMark val="none"/>
        <c:minorTickMark val="none"/>
        <c:tickLblPos val="nextTo"/>
        <c:crossAx val="133657344"/>
        <c:crosses val="autoZero"/>
        <c:auto val="1"/>
        <c:lblAlgn val="ctr"/>
        <c:lblOffset val="100"/>
        <c:noMultiLvlLbl val="0"/>
      </c:catAx>
      <c:valAx>
        <c:axId val="133657344"/>
        <c:scaling>
          <c:orientation val="minMax"/>
          <c:max val="100"/>
        </c:scaling>
        <c:delete val="0"/>
        <c:axPos val="l"/>
        <c:majorGridlines/>
        <c:numFmt formatCode="0" sourceLinked="0"/>
        <c:majorTickMark val="none"/>
        <c:minorTickMark val="none"/>
        <c:tickLblPos val="nextTo"/>
        <c:crossAx val="133655552"/>
        <c:crosses val="autoZero"/>
        <c:crossBetween val="between"/>
      </c:valAx>
    </c:plotArea>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'Status Check'!$G$1</c:f>
              <c:strCache>
                <c:ptCount val="1"/>
                <c:pt idx="0">
                  <c:v>Total</c:v>
                </c:pt>
              </c:strCache>
            </c:strRef>
          </c:tx>
          <c:spPr>
            <a:solidFill>
              <a:schemeClr val="accent1"/>
            </a:solidFill>
          </c:spPr>
          <c:invertIfNegative val="0"/>
          <c:cat>
            <c:strRef>
              <c:f>'Status Check'!$A$2:$A$8</c:f>
              <c:strCache>
                <c:ptCount val="7"/>
                <c:pt idx="0">
                  <c:v>Western Maryland Region</c:v>
                </c:pt>
                <c:pt idx="1">
                  <c:v>Baltimore Region</c:v>
                </c:pt>
                <c:pt idx="2">
                  <c:v>Capital Region</c:v>
                </c:pt>
                <c:pt idx="3">
                  <c:v>Lower Eastern Shore Region</c:v>
                </c:pt>
                <c:pt idx="4">
                  <c:v>Southern Maryland Region</c:v>
                </c:pt>
                <c:pt idx="5">
                  <c:v>Upper Eastern Shore Region</c:v>
                </c:pt>
                <c:pt idx="6">
                  <c:v>Statewide</c:v>
                </c:pt>
              </c:strCache>
            </c:strRef>
          </c:cat>
          <c:val>
            <c:numRef>
              <c:f>'Status Check'!$G$2:$G$8</c:f>
              <c:numCache>
                <c:formatCode>0</c:formatCode>
                <c:ptCount val="7"/>
                <c:pt idx="0">
                  <c:v>62.47632444400459</c:v>
                </c:pt>
                <c:pt idx="1">
                  <c:v>59.755416368441431</c:v>
                </c:pt>
                <c:pt idx="2">
                  <c:v>51.872877862460356</c:v>
                </c:pt>
                <c:pt idx="3">
                  <c:v>47.830330375591018</c:v>
                </c:pt>
                <c:pt idx="4">
                  <c:v>42.641402219516273</c:v>
                </c:pt>
                <c:pt idx="5">
                  <c:v>39.51197295868478</c:v>
                </c:pt>
                <c:pt idx="6">
                  <c:v>54.92250681513017</c:v>
                </c:pt>
              </c:numCache>
            </c:numRef>
          </c:val>
        </c:ser>
        <c:dLbls>
          <c:dLblPos val="inEnd"/>
          <c:showLegendKey val="0"/>
          <c:showVal val="1"/>
          <c:showCatName val="0"/>
          <c:showSerName val="0"/>
          <c:showPercent val="0"/>
          <c:showBubbleSize val="0"/>
        </c:dLbls>
        <c:gapWidth val="75"/>
        <c:overlap val="100"/>
        <c:axId val="133613440"/>
        <c:axId val="133614976"/>
      </c:barChart>
      <c:catAx>
        <c:axId val="133613440"/>
        <c:scaling>
          <c:orientation val="minMax"/>
        </c:scaling>
        <c:delete val="0"/>
        <c:axPos val="b"/>
        <c:majorTickMark val="none"/>
        <c:minorTickMark val="none"/>
        <c:tickLblPos val="nextTo"/>
        <c:crossAx val="133614976"/>
        <c:crosses val="autoZero"/>
        <c:auto val="1"/>
        <c:lblAlgn val="ctr"/>
        <c:lblOffset val="100"/>
        <c:noMultiLvlLbl val="0"/>
      </c:catAx>
      <c:valAx>
        <c:axId val="133614976"/>
        <c:scaling>
          <c:orientation val="minMax"/>
          <c:max val="100"/>
        </c:scaling>
        <c:delete val="0"/>
        <c:axPos val="l"/>
        <c:majorGridlines/>
        <c:numFmt formatCode="0" sourceLinked="1"/>
        <c:majorTickMark val="none"/>
        <c:minorTickMark val="none"/>
        <c:tickLblPos val="nextTo"/>
        <c:crossAx val="133613440"/>
        <c:crosses val="autoZero"/>
        <c:crossBetween val="between"/>
      </c:valAx>
    </c:plotArea>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StatusCheck!$H$12</c:f>
              <c:strCache>
                <c:ptCount val="1"/>
                <c:pt idx="0">
                  <c:v>Accommodate Development in PFAs</c:v>
                </c:pt>
              </c:strCache>
            </c:strRef>
          </c:tx>
          <c:invertIfNegative val="0"/>
          <c:cat>
            <c:strRef>
              <c:f>StatusCheck!$A$13:$A$19</c:f>
              <c:strCache>
                <c:ptCount val="7"/>
                <c:pt idx="0">
                  <c:v>Capital Region</c:v>
                </c:pt>
                <c:pt idx="1">
                  <c:v>Baltimore Region</c:v>
                </c:pt>
                <c:pt idx="2">
                  <c:v>Upper Eastern Shore Region</c:v>
                </c:pt>
                <c:pt idx="3">
                  <c:v>Lower Eastern Shore</c:v>
                </c:pt>
                <c:pt idx="4">
                  <c:v>Southern Maryland Region</c:v>
                </c:pt>
                <c:pt idx="5">
                  <c:v>Western Maryland Region</c:v>
                </c:pt>
                <c:pt idx="6">
                  <c:v>Statewide</c:v>
                </c:pt>
              </c:strCache>
            </c:strRef>
          </c:cat>
          <c:val>
            <c:numRef>
              <c:f>StatusCheck!$H$13:$H$19</c:f>
              <c:numCache>
                <c:formatCode>0</c:formatCode>
                <c:ptCount val="7"/>
                <c:pt idx="0">
                  <c:v>79.920246894098099</c:v>
                </c:pt>
                <c:pt idx="1">
                  <c:v>75.173991097865127</c:v>
                </c:pt>
                <c:pt idx="2">
                  <c:v>65.643419379887007</c:v>
                </c:pt>
                <c:pt idx="3">
                  <c:v>60.670306930384825</c:v>
                </c:pt>
                <c:pt idx="4">
                  <c:v>48.587167572979936</c:v>
                </c:pt>
                <c:pt idx="5">
                  <c:v>46.457739993911858</c:v>
                </c:pt>
                <c:pt idx="6">
                  <c:v>72.244554396839035</c:v>
                </c:pt>
              </c:numCache>
            </c:numRef>
          </c:val>
        </c:ser>
        <c:dLbls>
          <c:dLblPos val="inEnd"/>
          <c:showLegendKey val="0"/>
          <c:showVal val="1"/>
          <c:showCatName val="0"/>
          <c:showSerName val="0"/>
          <c:showPercent val="0"/>
          <c:showBubbleSize val="0"/>
        </c:dLbls>
        <c:gapWidth val="75"/>
        <c:overlap val="100"/>
        <c:axId val="128538496"/>
        <c:axId val="128540032"/>
      </c:barChart>
      <c:catAx>
        <c:axId val="128538496"/>
        <c:scaling>
          <c:orientation val="minMax"/>
        </c:scaling>
        <c:delete val="0"/>
        <c:axPos val="b"/>
        <c:majorTickMark val="none"/>
        <c:minorTickMark val="none"/>
        <c:tickLblPos val="nextTo"/>
        <c:crossAx val="128540032"/>
        <c:crosses val="autoZero"/>
        <c:auto val="1"/>
        <c:lblAlgn val="ctr"/>
        <c:lblOffset val="100"/>
        <c:noMultiLvlLbl val="0"/>
      </c:catAx>
      <c:valAx>
        <c:axId val="128540032"/>
        <c:scaling>
          <c:orientation val="minMax"/>
          <c:max val="100"/>
        </c:scaling>
        <c:delete val="0"/>
        <c:axPos val="l"/>
        <c:majorGridlines/>
        <c:numFmt formatCode="0" sourceLinked="0"/>
        <c:majorTickMark val="none"/>
        <c:minorTickMark val="none"/>
        <c:tickLblPos val="nextTo"/>
        <c:crossAx val="128538496"/>
        <c:crosses val="autoZero"/>
        <c:crossBetween val="between"/>
      </c:valAx>
    </c:plotArea>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'Status Check'!$G$1</c:f>
              <c:strCache>
                <c:ptCount val="1"/>
                <c:pt idx="0">
                  <c:v>Total</c:v>
                </c:pt>
              </c:strCache>
            </c:strRef>
          </c:tx>
          <c:spPr>
            <a:solidFill>
              <a:schemeClr val="accent1"/>
            </a:solidFill>
          </c:spPr>
          <c:invertIfNegative val="0"/>
          <c:cat>
            <c:strRef>
              <c:f>'Status Check'!$A$2:$A$8</c:f>
              <c:strCache>
                <c:ptCount val="7"/>
                <c:pt idx="0">
                  <c:v>Western Maryland Region</c:v>
                </c:pt>
                <c:pt idx="1">
                  <c:v>Baltimore Region</c:v>
                </c:pt>
                <c:pt idx="2">
                  <c:v>Capital Region</c:v>
                </c:pt>
                <c:pt idx="3">
                  <c:v>Lower Eastern Shore Region</c:v>
                </c:pt>
                <c:pt idx="4">
                  <c:v>Southern Maryland Region</c:v>
                </c:pt>
                <c:pt idx="5">
                  <c:v>Upper Eastern Shore Region</c:v>
                </c:pt>
                <c:pt idx="6">
                  <c:v>Statewide</c:v>
                </c:pt>
              </c:strCache>
            </c:strRef>
          </c:cat>
          <c:val>
            <c:numRef>
              <c:f>'Status Check'!$G$2:$G$8</c:f>
              <c:numCache>
                <c:formatCode>0</c:formatCode>
                <c:ptCount val="7"/>
                <c:pt idx="0">
                  <c:v>62.47632444400459</c:v>
                </c:pt>
                <c:pt idx="1">
                  <c:v>59.755416368441431</c:v>
                </c:pt>
                <c:pt idx="2">
                  <c:v>51.872877862460356</c:v>
                </c:pt>
                <c:pt idx="3">
                  <c:v>47.830330375591018</c:v>
                </c:pt>
                <c:pt idx="4">
                  <c:v>42.641402219516273</c:v>
                </c:pt>
                <c:pt idx="5">
                  <c:v>39.51197295868478</c:v>
                </c:pt>
                <c:pt idx="6">
                  <c:v>54.92250681513017</c:v>
                </c:pt>
              </c:numCache>
            </c:numRef>
          </c:val>
        </c:ser>
        <c:dLbls>
          <c:dLblPos val="inEnd"/>
          <c:showLegendKey val="0"/>
          <c:showVal val="1"/>
          <c:showCatName val="0"/>
          <c:showSerName val="0"/>
          <c:showPercent val="0"/>
          <c:showBubbleSize val="0"/>
        </c:dLbls>
        <c:gapWidth val="75"/>
        <c:overlap val="100"/>
        <c:axId val="132873216"/>
        <c:axId val="132879104"/>
      </c:barChart>
      <c:catAx>
        <c:axId val="132873216"/>
        <c:scaling>
          <c:orientation val="minMax"/>
        </c:scaling>
        <c:delete val="0"/>
        <c:axPos val="b"/>
        <c:majorTickMark val="none"/>
        <c:minorTickMark val="none"/>
        <c:tickLblPos val="nextTo"/>
        <c:crossAx val="132879104"/>
        <c:crosses val="autoZero"/>
        <c:auto val="1"/>
        <c:lblAlgn val="ctr"/>
        <c:lblOffset val="100"/>
        <c:noMultiLvlLbl val="0"/>
      </c:catAx>
      <c:valAx>
        <c:axId val="132879104"/>
        <c:scaling>
          <c:orientation val="minMax"/>
          <c:max val="100"/>
        </c:scaling>
        <c:delete val="0"/>
        <c:axPos val="l"/>
        <c:majorGridlines/>
        <c:numFmt formatCode="0" sourceLinked="1"/>
        <c:majorTickMark val="none"/>
        <c:minorTickMark val="none"/>
        <c:tickLblPos val="nextTo"/>
        <c:crossAx val="132873216"/>
        <c:crosses val="autoZero"/>
        <c:crossBetween val="between"/>
      </c:valAx>
    </c:plotArea>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66158224835899"/>
          <c:y val="6.1437908496732023E-2"/>
          <c:w val="0.81864306346805404"/>
          <c:h val="0.76993464052287586"/>
        </c:manualLayout>
      </c:layout>
      <c:barChart>
        <c:barDir val="bar"/>
        <c:grouping val="percentStacked"/>
        <c:varyColors val="0"/>
        <c:ser>
          <c:idx val="0"/>
          <c:order val="0"/>
          <c:tx>
            <c:strRef>
              <c:f>Sheet3!$B$1</c:f>
              <c:strCache>
                <c:ptCount val="1"/>
                <c:pt idx="0">
                  <c:v>Highly Stable</c:v>
                </c:pt>
              </c:strCache>
            </c:strRef>
          </c:tx>
          <c:spPr>
            <a:solidFill>
              <a:srgbClr val="38A800"/>
            </a:solidFill>
            <a:ln w="12700">
              <a:solidFill>
                <a:srgbClr val="000000"/>
              </a:solidFill>
              <a:prstDash val="solid"/>
            </a:ln>
          </c:spPr>
          <c:invertIfNegative val="0"/>
          <c:cat>
            <c:strRef>
              <c:f>Sheet3!$A$2:$A$8</c:f>
              <c:strCache>
                <c:ptCount val="7"/>
                <c:pt idx="0">
                  <c:v>Southern Maryland Region</c:v>
                </c:pt>
                <c:pt idx="1">
                  <c:v>Baltimore Region (excluding Baltimore City)</c:v>
                </c:pt>
                <c:pt idx="2">
                  <c:v>Western Maryland Region</c:v>
                </c:pt>
                <c:pt idx="3">
                  <c:v>Statewide</c:v>
                </c:pt>
                <c:pt idx="4">
                  <c:v>Capital Region</c:v>
                </c:pt>
                <c:pt idx="5">
                  <c:v>Upper Eastern Shore Region</c:v>
                </c:pt>
                <c:pt idx="6">
                  <c:v>Lower Eastern Shore Region</c:v>
                </c:pt>
              </c:strCache>
            </c:strRef>
          </c:cat>
          <c:val>
            <c:numRef>
              <c:f>Sheet3!$B$2:$B$8</c:f>
              <c:numCache>
                <c:formatCode>0%</c:formatCode>
                <c:ptCount val="7"/>
                <c:pt idx="0">
                  <c:v>0.18616201404350061</c:v>
                </c:pt>
                <c:pt idx="1">
                  <c:v>0.27738537052555967</c:v>
                </c:pt>
                <c:pt idx="2">
                  <c:v>0.31848701880035812</c:v>
                </c:pt>
                <c:pt idx="3">
                  <c:v>0.36781049886135819</c:v>
                </c:pt>
                <c:pt idx="4">
                  <c:v>0.41344537815126048</c:v>
                </c:pt>
                <c:pt idx="5">
                  <c:v>0.45167842634167199</c:v>
                </c:pt>
                <c:pt idx="6">
                  <c:v>0.48942307692307691</c:v>
                </c:pt>
              </c:numCache>
            </c:numRef>
          </c:val>
        </c:ser>
        <c:ser>
          <c:idx val="1"/>
          <c:order val="1"/>
          <c:tx>
            <c:strRef>
              <c:f>Sheet3!$C$1</c:f>
              <c:strCache>
                <c:ptCount val="1"/>
                <c:pt idx="0">
                  <c:v>Moderately Stable</c:v>
                </c:pt>
              </c:strCache>
            </c:strRef>
          </c:tx>
          <c:spPr>
            <a:solidFill>
              <a:srgbClr val="D3FFBE"/>
            </a:solidFill>
            <a:ln>
              <a:solidFill>
                <a:schemeClr val="tx1"/>
              </a:solidFill>
            </a:ln>
          </c:spPr>
          <c:invertIfNegative val="0"/>
          <c:cat>
            <c:strRef>
              <c:f>Sheet3!$A$2:$A$8</c:f>
              <c:strCache>
                <c:ptCount val="7"/>
                <c:pt idx="0">
                  <c:v>Southern Maryland Region</c:v>
                </c:pt>
                <c:pt idx="1">
                  <c:v>Baltimore Region (excluding Baltimore City)</c:v>
                </c:pt>
                <c:pt idx="2">
                  <c:v>Western Maryland Region</c:v>
                </c:pt>
                <c:pt idx="3">
                  <c:v>Statewide</c:v>
                </c:pt>
                <c:pt idx="4">
                  <c:v>Capital Region</c:v>
                </c:pt>
                <c:pt idx="5">
                  <c:v>Upper Eastern Shore Region</c:v>
                </c:pt>
                <c:pt idx="6">
                  <c:v>Lower Eastern Shore Region</c:v>
                </c:pt>
              </c:strCache>
            </c:strRef>
          </c:cat>
          <c:val>
            <c:numRef>
              <c:f>Sheet3!$C$2:$C$8</c:f>
              <c:numCache>
                <c:formatCode>0%</c:formatCode>
                <c:ptCount val="7"/>
                <c:pt idx="0">
                  <c:v>0.38140092481589311</c:v>
                </c:pt>
                <c:pt idx="1">
                  <c:v>0.26744882078295223</c:v>
                </c:pt>
                <c:pt idx="2">
                  <c:v>0.44102506714413608</c:v>
                </c:pt>
                <c:pt idx="3">
                  <c:v>0.34108647838526968</c:v>
                </c:pt>
                <c:pt idx="4">
                  <c:v>0.25350140056022408</c:v>
                </c:pt>
                <c:pt idx="5">
                  <c:v>0.35920461834509299</c:v>
                </c:pt>
                <c:pt idx="6">
                  <c:v>0.34480769230769232</c:v>
                </c:pt>
              </c:numCache>
            </c:numRef>
          </c:val>
        </c:ser>
        <c:ser>
          <c:idx val="3"/>
          <c:order val="2"/>
          <c:tx>
            <c:strRef>
              <c:f>Sheet3!$D$1</c:f>
              <c:strCache>
                <c:ptCount val="1"/>
                <c:pt idx="0">
                  <c:v>Unstable</c:v>
                </c:pt>
              </c:strCache>
            </c:strRef>
          </c:tx>
          <c:spPr>
            <a:solidFill>
              <a:srgbClr val="FFAA00"/>
            </a:solidFill>
            <a:ln>
              <a:solidFill>
                <a:srgbClr val="000000"/>
              </a:solidFill>
            </a:ln>
          </c:spPr>
          <c:invertIfNegative val="0"/>
          <c:cat>
            <c:strRef>
              <c:f>Sheet3!$A$2:$A$8</c:f>
              <c:strCache>
                <c:ptCount val="7"/>
                <c:pt idx="0">
                  <c:v>Southern Maryland Region</c:v>
                </c:pt>
                <c:pt idx="1">
                  <c:v>Baltimore Region (excluding Baltimore City)</c:v>
                </c:pt>
                <c:pt idx="2">
                  <c:v>Western Maryland Region</c:v>
                </c:pt>
                <c:pt idx="3">
                  <c:v>Statewide</c:v>
                </c:pt>
                <c:pt idx="4">
                  <c:v>Capital Region</c:v>
                </c:pt>
                <c:pt idx="5">
                  <c:v>Upper Eastern Shore Region</c:v>
                </c:pt>
                <c:pt idx="6">
                  <c:v>Lower Eastern Shore Region</c:v>
                </c:pt>
              </c:strCache>
            </c:strRef>
          </c:cat>
          <c:val>
            <c:numRef>
              <c:f>Sheet3!$D$2:$D$8</c:f>
              <c:numCache>
                <c:formatCode>0%</c:formatCode>
                <c:ptCount val="7"/>
                <c:pt idx="0">
                  <c:v>0.43243706114060626</c:v>
                </c:pt>
                <c:pt idx="1">
                  <c:v>0.45516580869148809</c:v>
                </c:pt>
                <c:pt idx="2">
                  <c:v>0.24048791405550582</c:v>
                </c:pt>
                <c:pt idx="3">
                  <c:v>0.29110302275337213</c:v>
                </c:pt>
                <c:pt idx="4">
                  <c:v>0.33305322128851539</c:v>
                </c:pt>
                <c:pt idx="5">
                  <c:v>0.18911695531323497</c:v>
                </c:pt>
                <c:pt idx="6">
                  <c:v>0.16576923076923078</c:v>
                </c:pt>
              </c:numCache>
            </c:numRef>
          </c:val>
        </c:ser>
        <c:dLbls>
          <c:dLblPos val="inEnd"/>
          <c:showLegendKey val="0"/>
          <c:showVal val="1"/>
          <c:showCatName val="0"/>
          <c:showSerName val="0"/>
          <c:showPercent val="0"/>
          <c:showBubbleSize val="0"/>
        </c:dLbls>
        <c:gapWidth val="150"/>
        <c:overlap val="100"/>
        <c:axId val="133022848"/>
        <c:axId val="133024384"/>
      </c:barChart>
      <c:catAx>
        <c:axId val="133022848"/>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33024384"/>
        <c:crosses val="autoZero"/>
        <c:auto val="1"/>
        <c:lblAlgn val="ctr"/>
        <c:lblOffset val="100"/>
        <c:tickLblSkip val="1"/>
        <c:tickMarkSkip val="1"/>
        <c:noMultiLvlLbl val="0"/>
      </c:catAx>
      <c:valAx>
        <c:axId val="133024384"/>
        <c:scaling>
          <c:orientation val="minMax"/>
        </c:scaling>
        <c:delete val="0"/>
        <c:axPos val="b"/>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en-US"/>
          </a:p>
        </c:txPr>
        <c:crossAx val="133022848"/>
        <c:crosses val="autoZero"/>
        <c:crossBetween val="between"/>
      </c:valAx>
      <c:spPr>
        <a:noFill/>
        <a:ln w="12700">
          <a:solidFill>
            <a:srgbClr val="808080"/>
          </a:solidFill>
          <a:prstDash val="solid"/>
        </a:ln>
      </c:spPr>
    </c:plotArea>
    <c:legend>
      <c:legendPos val="b"/>
      <c:layout>
        <c:manualLayout>
          <c:xMode val="edge"/>
          <c:yMode val="edge"/>
          <c:x val="0.23373952133900674"/>
          <c:y val="0.92297667856300214"/>
          <c:w val="0.49069172120989363"/>
          <c:h val="5.207296505421781E-2"/>
        </c:manualLayout>
      </c:layout>
      <c:overlay val="0"/>
      <c:spPr>
        <a:solidFill>
          <a:srgbClr val="FFFFFF"/>
        </a:solidFill>
        <a:ln w="25400">
          <a:noFill/>
        </a:ln>
      </c:sp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Comic Sans MS" panose="030F0702030302020204" pitchFamily="66" charset="0"/>
          <a:ea typeface="Arial"/>
          <a:cs typeface="Aria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Sheet2!$B$1</c:f>
              <c:strCache>
                <c:ptCount val="1"/>
                <c:pt idx="0">
                  <c:v>Highly Stable</c:v>
                </c:pt>
              </c:strCache>
            </c:strRef>
          </c:tx>
          <c:spPr>
            <a:solidFill>
              <a:srgbClr val="00B050"/>
            </a:solidFill>
            <a:ln>
              <a:solidFill>
                <a:schemeClr val="tx1"/>
              </a:solidFill>
            </a:ln>
          </c:spPr>
          <c:invertIfNegative val="0"/>
          <c:dLbls>
            <c:txPr>
              <a:bodyPr rot="-5400000" vert="horz"/>
              <a:lstStyle/>
              <a:p>
                <a:pPr>
                  <a:defRPr/>
                </a:pPr>
                <a:endParaRPr lang="en-US"/>
              </a:p>
            </c:txPr>
            <c:dLblPos val="inEnd"/>
            <c:showLegendKey val="0"/>
            <c:showVal val="1"/>
            <c:showCatName val="0"/>
            <c:showSerName val="0"/>
            <c:showPercent val="0"/>
            <c:showBubbleSize val="0"/>
            <c:showLeaderLines val="0"/>
          </c:dLbls>
          <c:cat>
            <c:strRef>
              <c:f>Sheet2!$A$2:$A$25</c:f>
              <c:strCache>
                <c:ptCount val="24"/>
                <c:pt idx="0">
                  <c:v>Kent</c:v>
                </c:pt>
                <c:pt idx="1">
                  <c:v>Worcester</c:v>
                </c:pt>
                <c:pt idx="2">
                  <c:v>Allegany</c:v>
                </c:pt>
                <c:pt idx="3">
                  <c:v>Dorchester</c:v>
                </c:pt>
                <c:pt idx="4">
                  <c:v>Caroline</c:v>
                </c:pt>
                <c:pt idx="5">
                  <c:v>Frederick</c:v>
                </c:pt>
                <c:pt idx="6">
                  <c:v>Montgomery</c:v>
                </c:pt>
                <c:pt idx="7">
                  <c:v>Baltimore</c:v>
                </c:pt>
                <c:pt idx="8">
                  <c:v>Queen Anne's</c:v>
                </c:pt>
                <c:pt idx="9">
                  <c:v>Cecil</c:v>
                </c:pt>
                <c:pt idx="10">
                  <c:v>Talbot</c:v>
                </c:pt>
                <c:pt idx="11">
                  <c:v>Somerset</c:v>
                </c:pt>
                <c:pt idx="12">
                  <c:v>Anne Arundel</c:v>
                </c:pt>
                <c:pt idx="13">
                  <c:v>Carroll</c:v>
                </c:pt>
                <c:pt idx="14">
                  <c:v>Calvert</c:v>
                </c:pt>
                <c:pt idx="15">
                  <c:v>Washington</c:v>
                </c:pt>
                <c:pt idx="16">
                  <c:v>Harford</c:v>
                </c:pt>
                <c:pt idx="17">
                  <c:v>Howard</c:v>
                </c:pt>
                <c:pt idx="18">
                  <c:v>Charles</c:v>
                </c:pt>
                <c:pt idx="19">
                  <c:v>Prince George's</c:v>
                </c:pt>
                <c:pt idx="20">
                  <c:v>Garrett</c:v>
                </c:pt>
                <c:pt idx="21">
                  <c:v>St. Mary's</c:v>
                </c:pt>
                <c:pt idx="22">
                  <c:v>Wicomico</c:v>
                </c:pt>
                <c:pt idx="23">
                  <c:v>Statewide</c:v>
                </c:pt>
              </c:strCache>
            </c:strRef>
          </c:cat>
          <c:val>
            <c:numRef>
              <c:f>Sheet2!$B$2:$B$25</c:f>
              <c:numCache>
                <c:formatCode>0%</c:formatCode>
                <c:ptCount val="24"/>
                <c:pt idx="0">
                  <c:v>0.73791044776119408</c:v>
                </c:pt>
                <c:pt idx="1">
                  <c:v>0.72019635343618515</c:v>
                </c:pt>
                <c:pt idx="2">
                  <c:v>0.67155804920155371</c:v>
                </c:pt>
                <c:pt idx="3">
                  <c:v>0.63473227206946459</c:v>
                </c:pt>
                <c:pt idx="4">
                  <c:v>0.56632653061224492</c:v>
                </c:pt>
                <c:pt idx="5">
                  <c:v>0.50808804030761068</c:v>
                </c:pt>
                <c:pt idx="6">
                  <c:v>0.4148991205380238</c:v>
                </c:pt>
                <c:pt idx="7">
                  <c:v>0.37587548638132295</c:v>
                </c:pt>
                <c:pt idx="8">
                  <c:v>0.33697552447552448</c:v>
                </c:pt>
                <c:pt idx="9">
                  <c:v>0.3329718004338395</c:v>
                </c:pt>
                <c:pt idx="10">
                  <c:v>0.31127914303717708</c:v>
                </c:pt>
                <c:pt idx="11">
                  <c:v>0.28046218487394958</c:v>
                </c:pt>
                <c:pt idx="12">
                  <c:v>0.27823529411764708</c:v>
                </c:pt>
                <c:pt idx="13">
                  <c:v>0.2688845401174168</c:v>
                </c:pt>
                <c:pt idx="14">
                  <c:v>0.25583333333333336</c:v>
                </c:pt>
                <c:pt idx="15">
                  <c:v>0.25281803542673109</c:v>
                </c:pt>
                <c:pt idx="16">
                  <c:v>0.19968879668049794</c:v>
                </c:pt>
                <c:pt idx="17">
                  <c:v>0.19476439790575917</c:v>
                </c:pt>
                <c:pt idx="18">
                  <c:v>0.17662835249042147</c:v>
                </c:pt>
                <c:pt idx="19">
                  <c:v>0.16295264623955433</c:v>
                </c:pt>
                <c:pt idx="20">
                  <c:v>0.16009673518742443</c:v>
                </c:pt>
                <c:pt idx="21">
                  <c:v>0.15722030556924593</c:v>
                </c:pt>
                <c:pt idx="22">
                  <c:v>0.14116034719049794</c:v>
                </c:pt>
                <c:pt idx="23">
                  <c:v>0.36465160298119009</c:v>
                </c:pt>
              </c:numCache>
            </c:numRef>
          </c:val>
        </c:ser>
        <c:ser>
          <c:idx val="1"/>
          <c:order val="1"/>
          <c:tx>
            <c:strRef>
              <c:f>Sheet2!$C$1</c:f>
              <c:strCache>
                <c:ptCount val="1"/>
                <c:pt idx="0">
                  <c:v>Moderate &amp; Special</c:v>
                </c:pt>
              </c:strCache>
            </c:strRef>
          </c:tx>
          <c:spPr>
            <a:solidFill>
              <a:srgbClr val="D3FFBE"/>
            </a:solidFill>
            <a:ln>
              <a:solidFill>
                <a:schemeClr val="tx1"/>
              </a:solidFill>
            </a:ln>
          </c:spPr>
          <c:invertIfNegative val="0"/>
          <c:dLbls>
            <c:txPr>
              <a:bodyPr rot="-5400000" vert="horz"/>
              <a:lstStyle/>
              <a:p>
                <a:pPr>
                  <a:defRPr/>
                </a:pPr>
                <a:endParaRPr lang="en-US"/>
              </a:p>
            </c:txPr>
            <c:dLblPos val="inEnd"/>
            <c:showLegendKey val="0"/>
            <c:showVal val="1"/>
            <c:showCatName val="0"/>
            <c:showSerName val="0"/>
            <c:showPercent val="0"/>
            <c:showBubbleSize val="0"/>
            <c:showLeaderLines val="0"/>
          </c:dLbls>
          <c:cat>
            <c:strRef>
              <c:f>Sheet2!$A$2:$A$25</c:f>
              <c:strCache>
                <c:ptCount val="24"/>
                <c:pt idx="0">
                  <c:v>Kent</c:v>
                </c:pt>
                <c:pt idx="1">
                  <c:v>Worcester</c:v>
                </c:pt>
                <c:pt idx="2">
                  <c:v>Allegany</c:v>
                </c:pt>
                <c:pt idx="3">
                  <c:v>Dorchester</c:v>
                </c:pt>
                <c:pt idx="4">
                  <c:v>Caroline</c:v>
                </c:pt>
                <c:pt idx="5">
                  <c:v>Frederick</c:v>
                </c:pt>
                <c:pt idx="6">
                  <c:v>Montgomery</c:v>
                </c:pt>
                <c:pt idx="7">
                  <c:v>Baltimore</c:v>
                </c:pt>
                <c:pt idx="8">
                  <c:v>Queen Anne's</c:v>
                </c:pt>
                <c:pt idx="9">
                  <c:v>Cecil</c:v>
                </c:pt>
                <c:pt idx="10">
                  <c:v>Talbot</c:v>
                </c:pt>
                <c:pt idx="11">
                  <c:v>Somerset</c:v>
                </c:pt>
                <c:pt idx="12">
                  <c:v>Anne Arundel</c:v>
                </c:pt>
                <c:pt idx="13">
                  <c:v>Carroll</c:v>
                </c:pt>
                <c:pt idx="14">
                  <c:v>Calvert</c:v>
                </c:pt>
                <c:pt idx="15">
                  <c:v>Washington</c:v>
                </c:pt>
                <c:pt idx="16">
                  <c:v>Harford</c:v>
                </c:pt>
                <c:pt idx="17">
                  <c:v>Howard</c:v>
                </c:pt>
                <c:pt idx="18">
                  <c:v>Charles</c:v>
                </c:pt>
                <c:pt idx="19">
                  <c:v>Prince George's</c:v>
                </c:pt>
                <c:pt idx="20">
                  <c:v>Garrett</c:v>
                </c:pt>
                <c:pt idx="21">
                  <c:v>St. Mary's</c:v>
                </c:pt>
                <c:pt idx="22">
                  <c:v>Wicomico</c:v>
                </c:pt>
                <c:pt idx="23">
                  <c:v>Statewide</c:v>
                </c:pt>
              </c:strCache>
            </c:strRef>
          </c:cat>
          <c:val>
            <c:numRef>
              <c:f>Sheet2!$C$2:$C$25</c:f>
              <c:numCache>
                <c:formatCode>0%</c:formatCode>
                <c:ptCount val="24"/>
                <c:pt idx="0">
                  <c:v>0.17432835820895523</c:v>
                </c:pt>
                <c:pt idx="1">
                  <c:v>0.1697054698457223</c:v>
                </c:pt>
                <c:pt idx="2">
                  <c:v>0.19507984462667241</c:v>
                </c:pt>
                <c:pt idx="3">
                  <c:v>0.27670043415340084</c:v>
                </c:pt>
                <c:pt idx="4">
                  <c:v>0.25816326530612244</c:v>
                </c:pt>
                <c:pt idx="5">
                  <c:v>0.27128082736674625</c:v>
                </c:pt>
                <c:pt idx="6">
                  <c:v>0.19968960165545785</c:v>
                </c:pt>
                <c:pt idx="7">
                  <c:v>0.23735408560311283</c:v>
                </c:pt>
                <c:pt idx="8">
                  <c:v>0.53277972027972031</c:v>
                </c:pt>
                <c:pt idx="9">
                  <c:v>0.27006507592190887</c:v>
                </c:pt>
                <c:pt idx="10">
                  <c:v>0.5324511657214871</c:v>
                </c:pt>
                <c:pt idx="11">
                  <c:v>0.53781512605042014</c:v>
                </c:pt>
                <c:pt idx="12">
                  <c:v>0.25235294117647061</c:v>
                </c:pt>
                <c:pt idx="13">
                  <c:v>0.2939334637964775</c:v>
                </c:pt>
                <c:pt idx="14">
                  <c:v>0.32083333333333336</c:v>
                </c:pt>
                <c:pt idx="15">
                  <c:v>0.38446054750402575</c:v>
                </c:pt>
                <c:pt idx="16">
                  <c:v>0.28993775933609961</c:v>
                </c:pt>
                <c:pt idx="17">
                  <c:v>0.26282722513089007</c:v>
                </c:pt>
                <c:pt idx="18">
                  <c:v>0.43908045977011495</c:v>
                </c:pt>
                <c:pt idx="19">
                  <c:v>0.27924791086350975</c:v>
                </c:pt>
                <c:pt idx="20">
                  <c:v>0.61281741233373643</c:v>
                </c:pt>
                <c:pt idx="21">
                  <c:v>0.34302612124199111</c:v>
                </c:pt>
                <c:pt idx="22">
                  <c:v>0.51256281407035176</c:v>
                </c:pt>
                <c:pt idx="23">
                  <c:v>0.33403525375606291</c:v>
                </c:pt>
              </c:numCache>
            </c:numRef>
          </c:val>
        </c:ser>
        <c:ser>
          <c:idx val="2"/>
          <c:order val="2"/>
          <c:tx>
            <c:strRef>
              <c:f>Sheet2!$D$1</c:f>
              <c:strCache>
                <c:ptCount val="1"/>
                <c:pt idx="0">
                  <c:v>Unstable</c:v>
                </c:pt>
              </c:strCache>
            </c:strRef>
          </c:tx>
          <c:spPr>
            <a:solidFill>
              <a:srgbClr val="FF9900"/>
            </a:solidFill>
            <a:ln>
              <a:solidFill>
                <a:schemeClr val="tx1"/>
              </a:solidFill>
            </a:ln>
          </c:spPr>
          <c:invertIfNegative val="0"/>
          <c:dLbls>
            <c:txPr>
              <a:bodyPr rot="-5400000" vert="horz"/>
              <a:lstStyle/>
              <a:p>
                <a:pPr>
                  <a:defRPr/>
                </a:pPr>
                <a:endParaRPr lang="en-US"/>
              </a:p>
            </c:txPr>
            <c:dLblPos val="inEnd"/>
            <c:showLegendKey val="0"/>
            <c:showVal val="1"/>
            <c:showCatName val="0"/>
            <c:showSerName val="0"/>
            <c:showPercent val="0"/>
            <c:showBubbleSize val="0"/>
            <c:showLeaderLines val="0"/>
          </c:dLbls>
          <c:cat>
            <c:strRef>
              <c:f>Sheet2!$A$2:$A$25</c:f>
              <c:strCache>
                <c:ptCount val="24"/>
                <c:pt idx="0">
                  <c:v>Kent</c:v>
                </c:pt>
                <c:pt idx="1">
                  <c:v>Worcester</c:v>
                </c:pt>
                <c:pt idx="2">
                  <c:v>Allegany</c:v>
                </c:pt>
                <c:pt idx="3">
                  <c:v>Dorchester</c:v>
                </c:pt>
                <c:pt idx="4">
                  <c:v>Caroline</c:v>
                </c:pt>
                <c:pt idx="5">
                  <c:v>Frederick</c:v>
                </c:pt>
                <c:pt idx="6">
                  <c:v>Montgomery</c:v>
                </c:pt>
                <c:pt idx="7">
                  <c:v>Baltimore</c:v>
                </c:pt>
                <c:pt idx="8">
                  <c:v>Queen Anne's</c:v>
                </c:pt>
                <c:pt idx="9">
                  <c:v>Cecil</c:v>
                </c:pt>
                <c:pt idx="10">
                  <c:v>Talbot</c:v>
                </c:pt>
                <c:pt idx="11">
                  <c:v>Somerset</c:v>
                </c:pt>
                <c:pt idx="12">
                  <c:v>Anne Arundel</c:v>
                </c:pt>
                <c:pt idx="13">
                  <c:v>Carroll</c:v>
                </c:pt>
                <c:pt idx="14">
                  <c:v>Calvert</c:v>
                </c:pt>
                <c:pt idx="15">
                  <c:v>Washington</c:v>
                </c:pt>
                <c:pt idx="16">
                  <c:v>Harford</c:v>
                </c:pt>
                <c:pt idx="17">
                  <c:v>Howard</c:v>
                </c:pt>
                <c:pt idx="18">
                  <c:v>Charles</c:v>
                </c:pt>
                <c:pt idx="19">
                  <c:v>Prince George's</c:v>
                </c:pt>
                <c:pt idx="20">
                  <c:v>Garrett</c:v>
                </c:pt>
                <c:pt idx="21">
                  <c:v>St. Mary's</c:v>
                </c:pt>
                <c:pt idx="22">
                  <c:v>Wicomico</c:v>
                </c:pt>
                <c:pt idx="23">
                  <c:v>Statewide</c:v>
                </c:pt>
              </c:strCache>
            </c:strRef>
          </c:cat>
          <c:val>
            <c:numRef>
              <c:f>Sheet2!$D$2:$D$25</c:f>
              <c:numCache>
                <c:formatCode>0%</c:formatCode>
                <c:ptCount val="24"/>
                <c:pt idx="0">
                  <c:v>8.7761194029850748E-2</c:v>
                </c:pt>
                <c:pt idx="1">
                  <c:v>0.11009817671809256</c:v>
                </c:pt>
                <c:pt idx="2">
                  <c:v>0.13336210617177385</c:v>
                </c:pt>
                <c:pt idx="3">
                  <c:v>8.8567293777134584E-2</c:v>
                </c:pt>
                <c:pt idx="4">
                  <c:v>0.17551020408163265</c:v>
                </c:pt>
                <c:pt idx="5">
                  <c:v>0.22063113232564308</c:v>
                </c:pt>
                <c:pt idx="6">
                  <c:v>0.38541127780651835</c:v>
                </c:pt>
                <c:pt idx="7">
                  <c:v>0.38677042801556422</c:v>
                </c:pt>
                <c:pt idx="8">
                  <c:v>0.13024475524475523</c:v>
                </c:pt>
                <c:pt idx="9">
                  <c:v>0.39696312364425163</c:v>
                </c:pt>
                <c:pt idx="10">
                  <c:v>0.15626969124133586</c:v>
                </c:pt>
                <c:pt idx="11">
                  <c:v>0.18172268907563024</c:v>
                </c:pt>
                <c:pt idx="12">
                  <c:v>0.46941176470588236</c:v>
                </c:pt>
                <c:pt idx="13">
                  <c:v>0.4371819960861057</c:v>
                </c:pt>
                <c:pt idx="14">
                  <c:v>0.42333333333333334</c:v>
                </c:pt>
                <c:pt idx="15">
                  <c:v>0.36272141706924316</c:v>
                </c:pt>
                <c:pt idx="16">
                  <c:v>0.51037344398340245</c:v>
                </c:pt>
                <c:pt idx="17">
                  <c:v>0.54240837696335076</c:v>
                </c:pt>
                <c:pt idx="18">
                  <c:v>0.38429118773946358</c:v>
                </c:pt>
                <c:pt idx="19">
                  <c:v>0.55779944289693595</c:v>
                </c:pt>
                <c:pt idx="20">
                  <c:v>0.22708585247883917</c:v>
                </c:pt>
                <c:pt idx="21">
                  <c:v>0.49975357318876296</c:v>
                </c:pt>
                <c:pt idx="22">
                  <c:v>0.34627683873915027</c:v>
                </c:pt>
                <c:pt idx="23">
                  <c:v>0.30131314326274694</c:v>
                </c:pt>
              </c:numCache>
            </c:numRef>
          </c:val>
        </c:ser>
        <c:dLbls>
          <c:dLblPos val="inEnd"/>
          <c:showLegendKey val="0"/>
          <c:showVal val="1"/>
          <c:showCatName val="0"/>
          <c:showSerName val="0"/>
          <c:showPercent val="0"/>
          <c:showBubbleSize val="0"/>
        </c:dLbls>
        <c:gapWidth val="75"/>
        <c:overlap val="100"/>
        <c:axId val="133096192"/>
        <c:axId val="133097728"/>
      </c:barChart>
      <c:catAx>
        <c:axId val="133096192"/>
        <c:scaling>
          <c:orientation val="minMax"/>
        </c:scaling>
        <c:delete val="0"/>
        <c:axPos val="b"/>
        <c:majorTickMark val="none"/>
        <c:minorTickMark val="none"/>
        <c:tickLblPos val="nextTo"/>
        <c:txPr>
          <a:bodyPr rot="-2700000" vert="horz"/>
          <a:lstStyle/>
          <a:p>
            <a:pPr>
              <a:defRPr/>
            </a:pPr>
            <a:endParaRPr lang="en-US"/>
          </a:p>
        </c:txPr>
        <c:crossAx val="133097728"/>
        <c:crosses val="autoZero"/>
        <c:auto val="1"/>
        <c:lblAlgn val="ctr"/>
        <c:lblOffset val="100"/>
        <c:noMultiLvlLbl val="0"/>
      </c:catAx>
      <c:valAx>
        <c:axId val="133097728"/>
        <c:scaling>
          <c:orientation val="minMax"/>
        </c:scaling>
        <c:delete val="0"/>
        <c:axPos val="l"/>
        <c:majorGridlines/>
        <c:numFmt formatCode="0%" sourceLinked="1"/>
        <c:majorTickMark val="none"/>
        <c:minorTickMark val="none"/>
        <c:tickLblPos val="nextTo"/>
        <c:spPr>
          <a:ln w="9525">
            <a:noFill/>
          </a:ln>
        </c:spPr>
        <c:crossAx val="133096192"/>
        <c:crosses val="autoZero"/>
        <c:crossBetween val="between"/>
      </c:valAx>
    </c:plotArea>
    <c:legend>
      <c:legendPos val="b"/>
      <c:overlay val="0"/>
    </c:legend>
    <c:plotVisOnly val="1"/>
    <c:dispBlanksAs val="gap"/>
    <c:showDLblsOverMax val="0"/>
  </c:chart>
  <c:txPr>
    <a:bodyPr/>
    <a:lstStyle/>
    <a:p>
      <a:pPr>
        <a:defRPr sz="1000">
          <a:latin typeface="Comic Sans MS" panose="030F0702030302020204" pitchFamily="66"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66158224835899"/>
          <c:y val="6.1437908496732023E-2"/>
          <c:w val="0.81864306346805404"/>
          <c:h val="0.76993464052287586"/>
        </c:manualLayout>
      </c:layout>
      <c:barChart>
        <c:barDir val="bar"/>
        <c:grouping val="percentStacked"/>
        <c:varyColors val="0"/>
        <c:ser>
          <c:idx val="0"/>
          <c:order val="0"/>
          <c:tx>
            <c:strRef>
              <c:f>Sheet3!$B$1</c:f>
              <c:strCache>
                <c:ptCount val="1"/>
                <c:pt idx="0">
                  <c:v>Highly Stable</c:v>
                </c:pt>
              </c:strCache>
            </c:strRef>
          </c:tx>
          <c:spPr>
            <a:solidFill>
              <a:srgbClr val="38A800"/>
            </a:solidFill>
            <a:ln w="12700">
              <a:solidFill>
                <a:srgbClr val="000000"/>
              </a:solidFill>
              <a:prstDash val="solid"/>
            </a:ln>
          </c:spPr>
          <c:invertIfNegative val="0"/>
          <c:cat>
            <c:strRef>
              <c:f>Sheet3!$A$2:$A$8</c:f>
              <c:strCache>
                <c:ptCount val="7"/>
                <c:pt idx="0">
                  <c:v>Southern Maryland Region</c:v>
                </c:pt>
                <c:pt idx="1">
                  <c:v>Baltimore Region (excluding Baltimore City)</c:v>
                </c:pt>
                <c:pt idx="2">
                  <c:v>Western Maryland Region</c:v>
                </c:pt>
                <c:pt idx="3">
                  <c:v>Statewide</c:v>
                </c:pt>
                <c:pt idx="4">
                  <c:v>Capital Region</c:v>
                </c:pt>
                <c:pt idx="5">
                  <c:v>Upper Eastern Shore Region</c:v>
                </c:pt>
                <c:pt idx="6">
                  <c:v>Lower Eastern Shore Region</c:v>
                </c:pt>
              </c:strCache>
            </c:strRef>
          </c:cat>
          <c:val>
            <c:numRef>
              <c:f>Sheet3!$B$2:$B$8</c:f>
              <c:numCache>
                <c:formatCode>0%</c:formatCode>
                <c:ptCount val="7"/>
                <c:pt idx="0">
                  <c:v>0.18616201404350061</c:v>
                </c:pt>
                <c:pt idx="1">
                  <c:v>0.27738537052555967</c:v>
                </c:pt>
                <c:pt idx="2">
                  <c:v>0.31848701880035812</c:v>
                </c:pt>
                <c:pt idx="3">
                  <c:v>0.36781049886135819</c:v>
                </c:pt>
                <c:pt idx="4">
                  <c:v>0.41344537815126048</c:v>
                </c:pt>
                <c:pt idx="5">
                  <c:v>0.45167842634167199</c:v>
                </c:pt>
                <c:pt idx="6">
                  <c:v>0.48942307692307691</c:v>
                </c:pt>
              </c:numCache>
            </c:numRef>
          </c:val>
        </c:ser>
        <c:ser>
          <c:idx val="1"/>
          <c:order val="1"/>
          <c:tx>
            <c:strRef>
              <c:f>Sheet3!$C$1</c:f>
              <c:strCache>
                <c:ptCount val="1"/>
                <c:pt idx="0">
                  <c:v>Moderately Stable</c:v>
                </c:pt>
              </c:strCache>
            </c:strRef>
          </c:tx>
          <c:spPr>
            <a:solidFill>
              <a:srgbClr val="D3FFBE"/>
            </a:solidFill>
            <a:ln>
              <a:solidFill>
                <a:schemeClr val="tx1"/>
              </a:solidFill>
            </a:ln>
          </c:spPr>
          <c:invertIfNegative val="0"/>
          <c:cat>
            <c:strRef>
              <c:f>Sheet3!$A$2:$A$8</c:f>
              <c:strCache>
                <c:ptCount val="7"/>
                <c:pt idx="0">
                  <c:v>Southern Maryland Region</c:v>
                </c:pt>
                <c:pt idx="1">
                  <c:v>Baltimore Region (excluding Baltimore City)</c:v>
                </c:pt>
                <c:pt idx="2">
                  <c:v>Western Maryland Region</c:v>
                </c:pt>
                <c:pt idx="3">
                  <c:v>Statewide</c:v>
                </c:pt>
                <c:pt idx="4">
                  <c:v>Capital Region</c:v>
                </c:pt>
                <c:pt idx="5">
                  <c:v>Upper Eastern Shore Region</c:v>
                </c:pt>
                <c:pt idx="6">
                  <c:v>Lower Eastern Shore Region</c:v>
                </c:pt>
              </c:strCache>
            </c:strRef>
          </c:cat>
          <c:val>
            <c:numRef>
              <c:f>Sheet3!$C$2:$C$8</c:f>
              <c:numCache>
                <c:formatCode>0%</c:formatCode>
                <c:ptCount val="7"/>
                <c:pt idx="0">
                  <c:v>0.38140092481589311</c:v>
                </c:pt>
                <c:pt idx="1">
                  <c:v>0.26744882078295223</c:v>
                </c:pt>
                <c:pt idx="2">
                  <c:v>0.44102506714413608</c:v>
                </c:pt>
                <c:pt idx="3">
                  <c:v>0.34108647838526968</c:v>
                </c:pt>
                <c:pt idx="4">
                  <c:v>0.25350140056022408</c:v>
                </c:pt>
                <c:pt idx="5">
                  <c:v>0.35920461834509299</c:v>
                </c:pt>
                <c:pt idx="6">
                  <c:v>0.34480769230769232</c:v>
                </c:pt>
              </c:numCache>
            </c:numRef>
          </c:val>
        </c:ser>
        <c:ser>
          <c:idx val="3"/>
          <c:order val="2"/>
          <c:tx>
            <c:strRef>
              <c:f>Sheet3!$D$1</c:f>
              <c:strCache>
                <c:ptCount val="1"/>
                <c:pt idx="0">
                  <c:v>Unstable</c:v>
                </c:pt>
              </c:strCache>
            </c:strRef>
          </c:tx>
          <c:spPr>
            <a:solidFill>
              <a:srgbClr val="FFAA00"/>
            </a:solidFill>
            <a:ln>
              <a:solidFill>
                <a:srgbClr val="000000"/>
              </a:solidFill>
            </a:ln>
          </c:spPr>
          <c:invertIfNegative val="0"/>
          <c:cat>
            <c:strRef>
              <c:f>Sheet3!$A$2:$A$8</c:f>
              <c:strCache>
                <c:ptCount val="7"/>
                <c:pt idx="0">
                  <c:v>Southern Maryland Region</c:v>
                </c:pt>
                <c:pt idx="1">
                  <c:v>Baltimore Region (excluding Baltimore City)</c:v>
                </c:pt>
                <c:pt idx="2">
                  <c:v>Western Maryland Region</c:v>
                </c:pt>
                <c:pt idx="3">
                  <c:v>Statewide</c:v>
                </c:pt>
                <c:pt idx="4">
                  <c:v>Capital Region</c:v>
                </c:pt>
                <c:pt idx="5">
                  <c:v>Upper Eastern Shore Region</c:v>
                </c:pt>
                <c:pt idx="6">
                  <c:v>Lower Eastern Shore Region</c:v>
                </c:pt>
              </c:strCache>
            </c:strRef>
          </c:cat>
          <c:val>
            <c:numRef>
              <c:f>Sheet3!$D$2:$D$8</c:f>
              <c:numCache>
                <c:formatCode>0%</c:formatCode>
                <c:ptCount val="7"/>
                <c:pt idx="0">
                  <c:v>0.43243706114060626</c:v>
                </c:pt>
                <c:pt idx="1">
                  <c:v>0.45516580869148809</c:v>
                </c:pt>
                <c:pt idx="2">
                  <c:v>0.24048791405550582</c:v>
                </c:pt>
                <c:pt idx="3">
                  <c:v>0.29110302275337213</c:v>
                </c:pt>
                <c:pt idx="4">
                  <c:v>0.33305322128851539</c:v>
                </c:pt>
                <c:pt idx="5">
                  <c:v>0.18911695531323497</c:v>
                </c:pt>
                <c:pt idx="6">
                  <c:v>0.16576923076923078</c:v>
                </c:pt>
              </c:numCache>
            </c:numRef>
          </c:val>
        </c:ser>
        <c:dLbls>
          <c:dLblPos val="inEnd"/>
          <c:showLegendKey val="0"/>
          <c:showVal val="1"/>
          <c:showCatName val="0"/>
          <c:showSerName val="0"/>
          <c:showPercent val="0"/>
          <c:showBubbleSize val="0"/>
        </c:dLbls>
        <c:gapWidth val="150"/>
        <c:overlap val="100"/>
        <c:axId val="135382528"/>
        <c:axId val="135384064"/>
      </c:barChart>
      <c:catAx>
        <c:axId val="135382528"/>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35384064"/>
        <c:crosses val="autoZero"/>
        <c:auto val="1"/>
        <c:lblAlgn val="ctr"/>
        <c:lblOffset val="100"/>
        <c:tickLblSkip val="1"/>
        <c:tickMarkSkip val="1"/>
        <c:noMultiLvlLbl val="0"/>
      </c:catAx>
      <c:valAx>
        <c:axId val="135384064"/>
        <c:scaling>
          <c:orientation val="minMax"/>
        </c:scaling>
        <c:delete val="0"/>
        <c:axPos val="b"/>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en-US"/>
          </a:p>
        </c:txPr>
        <c:crossAx val="135382528"/>
        <c:crosses val="autoZero"/>
        <c:crossBetween val="between"/>
      </c:valAx>
      <c:spPr>
        <a:noFill/>
        <a:ln w="12700">
          <a:solidFill>
            <a:srgbClr val="808080"/>
          </a:solidFill>
          <a:prstDash val="solid"/>
        </a:ln>
      </c:spPr>
    </c:plotArea>
    <c:legend>
      <c:legendPos val="b"/>
      <c:layout>
        <c:manualLayout>
          <c:xMode val="edge"/>
          <c:yMode val="edge"/>
          <c:x val="0.23373952133900674"/>
          <c:y val="0.92297667856300214"/>
          <c:w val="0.49069172120989363"/>
          <c:h val="5.207296505421781E-2"/>
        </c:manualLayout>
      </c:layout>
      <c:overlay val="0"/>
      <c:spPr>
        <a:solidFill>
          <a:srgbClr val="FFFFFF"/>
        </a:solidFill>
        <a:ln w="25400">
          <a:noFill/>
        </a:ln>
      </c:sp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Comic Sans MS" panose="030F0702030302020204" pitchFamily="66" charset="0"/>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'Status Check'!$H$39</c:f>
              <c:strCache>
                <c:ptCount val="1"/>
                <c:pt idx="0">
                  <c:v>Total</c:v>
                </c:pt>
              </c:strCache>
            </c:strRef>
          </c:tx>
          <c:spPr>
            <a:solidFill>
              <a:srgbClr val="FFFF99"/>
            </a:solidFill>
          </c:spPr>
          <c:invertIfNegative val="0"/>
          <c:cat>
            <c:strRef>
              <c:f>'Status Check'!$A$40:$A$46</c:f>
              <c:strCache>
                <c:ptCount val="7"/>
                <c:pt idx="0">
                  <c:v>Western Maryland Region</c:v>
                </c:pt>
                <c:pt idx="1">
                  <c:v>Baltimore Region</c:v>
                </c:pt>
                <c:pt idx="2">
                  <c:v>Capital Region</c:v>
                </c:pt>
                <c:pt idx="3">
                  <c:v>Lower Eastern Shore Region</c:v>
                </c:pt>
                <c:pt idx="4">
                  <c:v>Southern Maryland Region</c:v>
                </c:pt>
                <c:pt idx="5">
                  <c:v>Upper Eastern Shore Region</c:v>
                </c:pt>
                <c:pt idx="6">
                  <c:v>Statewide</c:v>
                </c:pt>
              </c:strCache>
            </c:strRef>
          </c:cat>
          <c:val>
            <c:numRef>
              <c:f>'Status Check'!$H$40:$H$46</c:f>
              <c:numCache>
                <c:formatCode>0</c:formatCode>
                <c:ptCount val="7"/>
                <c:pt idx="0">
                  <c:v>64.000498063489715</c:v>
                </c:pt>
                <c:pt idx="1">
                  <c:v>62.219248626892863</c:v>
                </c:pt>
                <c:pt idx="2">
                  <c:v>56.519243519042561</c:v>
                </c:pt>
                <c:pt idx="3">
                  <c:v>50.6004234906096</c:v>
                </c:pt>
                <c:pt idx="4">
                  <c:v>49.281554378854658</c:v>
                </c:pt>
                <c:pt idx="5">
                  <c:v>44.768871145542853</c:v>
                </c:pt>
                <c:pt idx="6">
                  <c:v>59.040829117431919</c:v>
                </c:pt>
              </c:numCache>
            </c:numRef>
          </c:val>
        </c:ser>
        <c:dLbls>
          <c:dLblPos val="inEnd"/>
          <c:showLegendKey val="0"/>
          <c:showVal val="1"/>
          <c:showCatName val="0"/>
          <c:showSerName val="0"/>
          <c:showPercent val="0"/>
          <c:showBubbleSize val="0"/>
        </c:dLbls>
        <c:gapWidth val="75"/>
        <c:overlap val="100"/>
        <c:axId val="135071232"/>
        <c:axId val="135072768"/>
      </c:barChart>
      <c:catAx>
        <c:axId val="135071232"/>
        <c:scaling>
          <c:orientation val="minMax"/>
        </c:scaling>
        <c:delete val="0"/>
        <c:axPos val="b"/>
        <c:majorTickMark val="none"/>
        <c:minorTickMark val="none"/>
        <c:tickLblPos val="nextTo"/>
        <c:crossAx val="135072768"/>
        <c:crosses val="autoZero"/>
        <c:auto val="1"/>
        <c:lblAlgn val="ctr"/>
        <c:lblOffset val="100"/>
        <c:noMultiLvlLbl val="0"/>
      </c:catAx>
      <c:valAx>
        <c:axId val="135072768"/>
        <c:scaling>
          <c:orientation val="minMax"/>
          <c:max val="100"/>
        </c:scaling>
        <c:delete val="0"/>
        <c:axPos val="l"/>
        <c:majorGridlines/>
        <c:numFmt formatCode="0" sourceLinked="1"/>
        <c:majorTickMark val="none"/>
        <c:minorTickMark val="none"/>
        <c:tickLblPos val="nextTo"/>
        <c:crossAx val="135071232"/>
        <c:crosses val="autoZero"/>
        <c:crossBetween val="between"/>
      </c:valAx>
    </c:plotArea>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'Status Check'!$H$39</c:f>
              <c:strCache>
                <c:ptCount val="1"/>
                <c:pt idx="0">
                  <c:v>Total</c:v>
                </c:pt>
              </c:strCache>
            </c:strRef>
          </c:tx>
          <c:spPr>
            <a:solidFill>
              <a:srgbClr val="FFFF99"/>
            </a:solidFill>
          </c:spPr>
          <c:invertIfNegative val="0"/>
          <c:cat>
            <c:strRef>
              <c:f>'Status Check'!$A$40:$A$46</c:f>
              <c:strCache>
                <c:ptCount val="7"/>
                <c:pt idx="0">
                  <c:v>Western Maryland Region</c:v>
                </c:pt>
                <c:pt idx="1">
                  <c:v>Baltimore Region</c:v>
                </c:pt>
                <c:pt idx="2">
                  <c:v>Capital Region</c:v>
                </c:pt>
                <c:pt idx="3">
                  <c:v>Lower Eastern Shore Region</c:v>
                </c:pt>
                <c:pt idx="4">
                  <c:v>Southern Maryland Region</c:v>
                </c:pt>
                <c:pt idx="5">
                  <c:v>Upper Eastern Shore Region</c:v>
                </c:pt>
                <c:pt idx="6">
                  <c:v>Statewide</c:v>
                </c:pt>
              </c:strCache>
            </c:strRef>
          </c:cat>
          <c:val>
            <c:numRef>
              <c:f>'Status Check'!$H$40:$H$46</c:f>
              <c:numCache>
                <c:formatCode>0</c:formatCode>
                <c:ptCount val="7"/>
                <c:pt idx="0">
                  <c:v>64.000498063489715</c:v>
                </c:pt>
                <c:pt idx="1">
                  <c:v>62.219248626892863</c:v>
                </c:pt>
                <c:pt idx="2">
                  <c:v>56.519243519042561</c:v>
                </c:pt>
                <c:pt idx="3">
                  <c:v>50.6004234906096</c:v>
                </c:pt>
                <c:pt idx="4">
                  <c:v>49.281554378854658</c:v>
                </c:pt>
                <c:pt idx="5">
                  <c:v>44.768871145542853</c:v>
                </c:pt>
                <c:pt idx="6">
                  <c:v>59.040829117431919</c:v>
                </c:pt>
              </c:numCache>
            </c:numRef>
          </c:val>
        </c:ser>
        <c:dLbls>
          <c:dLblPos val="inEnd"/>
          <c:showLegendKey val="0"/>
          <c:showVal val="1"/>
          <c:showCatName val="0"/>
          <c:showSerName val="0"/>
          <c:showPercent val="0"/>
          <c:showBubbleSize val="0"/>
        </c:dLbls>
        <c:gapWidth val="75"/>
        <c:overlap val="100"/>
        <c:axId val="135129728"/>
        <c:axId val="135131520"/>
      </c:barChart>
      <c:catAx>
        <c:axId val="135129728"/>
        <c:scaling>
          <c:orientation val="minMax"/>
        </c:scaling>
        <c:delete val="0"/>
        <c:axPos val="b"/>
        <c:majorTickMark val="none"/>
        <c:minorTickMark val="none"/>
        <c:tickLblPos val="nextTo"/>
        <c:crossAx val="135131520"/>
        <c:crosses val="autoZero"/>
        <c:auto val="1"/>
        <c:lblAlgn val="ctr"/>
        <c:lblOffset val="100"/>
        <c:noMultiLvlLbl val="0"/>
      </c:catAx>
      <c:valAx>
        <c:axId val="135131520"/>
        <c:scaling>
          <c:orientation val="minMax"/>
          <c:max val="100"/>
        </c:scaling>
        <c:delete val="0"/>
        <c:axPos val="l"/>
        <c:majorGridlines/>
        <c:numFmt formatCode="0" sourceLinked="1"/>
        <c:majorTickMark val="none"/>
        <c:minorTickMark val="none"/>
        <c:tickLblPos val="nextTo"/>
        <c:crossAx val="135129728"/>
        <c:crosses val="autoZero"/>
        <c:crossBetween val="between"/>
      </c:valAx>
    </c:plotArea>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ComparisonCounty!$G$123</c:f>
              <c:strCache>
                <c:ptCount val="1"/>
                <c:pt idx="0">
                  <c:v>Total</c:v>
                </c:pt>
              </c:strCache>
            </c:strRef>
          </c:tx>
          <c:spPr>
            <a:solidFill>
              <a:schemeClr val="bg1">
                <a:lumMod val="75000"/>
              </a:schemeClr>
            </a:solidFill>
            <a:ln>
              <a:solidFill>
                <a:schemeClr val="bg1">
                  <a:lumMod val="50000"/>
                </a:schemeClr>
              </a:solidFill>
            </a:ln>
          </c:spPr>
          <c:invertIfNegative val="0"/>
          <c:dLbls>
            <c:txPr>
              <a:bodyPr/>
              <a:lstStyle/>
              <a:p>
                <a:pPr>
                  <a:defRPr>
                    <a:solidFill>
                      <a:schemeClr val="tx1"/>
                    </a:solidFill>
                  </a:defRPr>
                </a:pPr>
                <a:endParaRPr lang="en-US"/>
              </a:p>
            </c:txPr>
            <c:dLblPos val="inEnd"/>
            <c:showLegendKey val="0"/>
            <c:showVal val="1"/>
            <c:showCatName val="0"/>
            <c:showSerName val="0"/>
            <c:showPercent val="0"/>
            <c:showBubbleSize val="0"/>
            <c:showLeaderLines val="0"/>
          </c:dLbls>
          <c:cat>
            <c:strRef>
              <c:f>ComparisonCounty!$A$124:$A$130</c:f>
              <c:strCache>
                <c:ptCount val="7"/>
                <c:pt idx="0">
                  <c:v>Capital Region</c:v>
                </c:pt>
                <c:pt idx="1">
                  <c:v>Baltimore Region</c:v>
                </c:pt>
                <c:pt idx="2">
                  <c:v>Lower Eastern Shore Region</c:v>
                </c:pt>
                <c:pt idx="3">
                  <c:v>Upper Eastern Shore Region</c:v>
                </c:pt>
                <c:pt idx="4">
                  <c:v>Western Maryland Region</c:v>
                </c:pt>
                <c:pt idx="5">
                  <c:v>Southern Maryland Region</c:v>
                </c:pt>
                <c:pt idx="6">
                  <c:v>Statewide</c:v>
                </c:pt>
              </c:strCache>
            </c:strRef>
          </c:cat>
          <c:val>
            <c:numRef>
              <c:f>ComparisonCounty!$G$124:$G$130</c:f>
              <c:numCache>
                <c:formatCode>0</c:formatCode>
                <c:ptCount val="7"/>
                <c:pt idx="0">
                  <c:v>32.661072586373315</c:v>
                </c:pt>
                <c:pt idx="1">
                  <c:v>27.079364664263913</c:v>
                </c:pt>
                <c:pt idx="2">
                  <c:v>15.254223572066309</c:v>
                </c:pt>
                <c:pt idx="3">
                  <c:v>14.337501732594536</c:v>
                </c:pt>
                <c:pt idx="4">
                  <c:v>14.232379870948662</c:v>
                </c:pt>
                <c:pt idx="5">
                  <c:v>13.720830824226422</c:v>
                </c:pt>
                <c:pt idx="6">
                  <c:v>28.725713905253134</c:v>
                </c:pt>
              </c:numCache>
            </c:numRef>
          </c:val>
        </c:ser>
        <c:dLbls>
          <c:dLblPos val="inEnd"/>
          <c:showLegendKey val="0"/>
          <c:showVal val="1"/>
          <c:showCatName val="0"/>
          <c:showSerName val="0"/>
          <c:showPercent val="0"/>
          <c:showBubbleSize val="0"/>
        </c:dLbls>
        <c:gapWidth val="75"/>
        <c:overlap val="100"/>
        <c:axId val="135260800"/>
        <c:axId val="135284224"/>
      </c:barChart>
      <c:catAx>
        <c:axId val="135260800"/>
        <c:scaling>
          <c:orientation val="minMax"/>
        </c:scaling>
        <c:delete val="0"/>
        <c:axPos val="b"/>
        <c:majorTickMark val="none"/>
        <c:minorTickMark val="none"/>
        <c:tickLblPos val="nextTo"/>
        <c:crossAx val="135284224"/>
        <c:crosses val="autoZero"/>
        <c:auto val="1"/>
        <c:lblAlgn val="ctr"/>
        <c:lblOffset val="100"/>
        <c:noMultiLvlLbl val="0"/>
      </c:catAx>
      <c:valAx>
        <c:axId val="135284224"/>
        <c:scaling>
          <c:orientation val="minMax"/>
          <c:max val="100"/>
        </c:scaling>
        <c:delete val="0"/>
        <c:axPos val="l"/>
        <c:majorGridlines/>
        <c:numFmt formatCode="0" sourceLinked="1"/>
        <c:majorTickMark val="none"/>
        <c:minorTickMark val="none"/>
        <c:tickLblPos val="nextTo"/>
        <c:crossAx val="135260800"/>
        <c:crosses val="autoZero"/>
        <c:crossBetween val="between"/>
      </c:valAx>
    </c:plotArea>
    <c:plotVisOnly val="1"/>
    <c:dispBlanksAs val="gap"/>
    <c:showDLblsOverMax val="0"/>
  </c:chart>
  <c:txPr>
    <a:bodyPr/>
    <a:lstStyle/>
    <a:p>
      <a:pPr>
        <a:defRPr sz="1000">
          <a:latin typeface="Comic Sans MS" panose="030F0702030302020204" pitchFamily="66"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ComparisonCounty!$G$123</c:f>
              <c:strCache>
                <c:ptCount val="1"/>
                <c:pt idx="0">
                  <c:v>Total</c:v>
                </c:pt>
              </c:strCache>
            </c:strRef>
          </c:tx>
          <c:spPr>
            <a:solidFill>
              <a:schemeClr val="bg1">
                <a:lumMod val="75000"/>
              </a:schemeClr>
            </a:solidFill>
            <a:ln>
              <a:solidFill>
                <a:schemeClr val="accent6"/>
              </a:solidFill>
            </a:ln>
          </c:spPr>
          <c:invertIfNegative val="0"/>
          <c:dLbls>
            <c:txPr>
              <a:bodyPr/>
              <a:lstStyle/>
              <a:p>
                <a:pPr>
                  <a:defRPr>
                    <a:solidFill>
                      <a:schemeClr val="tx1"/>
                    </a:solidFill>
                  </a:defRPr>
                </a:pPr>
                <a:endParaRPr lang="en-US"/>
              </a:p>
            </c:txPr>
            <c:dLblPos val="inEnd"/>
            <c:showLegendKey val="0"/>
            <c:showVal val="1"/>
            <c:showCatName val="0"/>
            <c:showSerName val="0"/>
            <c:showPercent val="0"/>
            <c:showBubbleSize val="0"/>
            <c:showLeaderLines val="0"/>
          </c:dLbls>
          <c:cat>
            <c:strRef>
              <c:f>ComparisonCounty!$A$124:$A$130</c:f>
              <c:strCache>
                <c:ptCount val="7"/>
                <c:pt idx="0">
                  <c:v>Capital Region</c:v>
                </c:pt>
                <c:pt idx="1">
                  <c:v>Baltimore Region</c:v>
                </c:pt>
                <c:pt idx="2">
                  <c:v>Lower Eastern Shore Region</c:v>
                </c:pt>
                <c:pt idx="3">
                  <c:v>Upper Eastern Shore Region</c:v>
                </c:pt>
                <c:pt idx="4">
                  <c:v>Western Maryland Region</c:v>
                </c:pt>
                <c:pt idx="5">
                  <c:v>Southern Maryland Region</c:v>
                </c:pt>
                <c:pt idx="6">
                  <c:v>Statewide</c:v>
                </c:pt>
              </c:strCache>
            </c:strRef>
          </c:cat>
          <c:val>
            <c:numRef>
              <c:f>ComparisonCounty!$G$124:$G$130</c:f>
              <c:numCache>
                <c:formatCode>0</c:formatCode>
                <c:ptCount val="7"/>
                <c:pt idx="0">
                  <c:v>32.661072586373315</c:v>
                </c:pt>
                <c:pt idx="1">
                  <c:v>27.079364664263913</c:v>
                </c:pt>
                <c:pt idx="2">
                  <c:v>15.254223572066309</c:v>
                </c:pt>
                <c:pt idx="3">
                  <c:v>14.337501732594536</c:v>
                </c:pt>
                <c:pt idx="4">
                  <c:v>14.232379870948662</c:v>
                </c:pt>
                <c:pt idx="5">
                  <c:v>13.720830824226422</c:v>
                </c:pt>
                <c:pt idx="6">
                  <c:v>28.725713905253134</c:v>
                </c:pt>
              </c:numCache>
            </c:numRef>
          </c:val>
        </c:ser>
        <c:dLbls>
          <c:dLblPos val="inEnd"/>
          <c:showLegendKey val="0"/>
          <c:showVal val="1"/>
          <c:showCatName val="0"/>
          <c:showSerName val="0"/>
          <c:showPercent val="0"/>
          <c:showBubbleSize val="0"/>
        </c:dLbls>
        <c:gapWidth val="75"/>
        <c:overlap val="100"/>
        <c:axId val="135322624"/>
        <c:axId val="137901952"/>
      </c:barChart>
      <c:catAx>
        <c:axId val="135322624"/>
        <c:scaling>
          <c:orientation val="minMax"/>
        </c:scaling>
        <c:delete val="0"/>
        <c:axPos val="b"/>
        <c:majorTickMark val="none"/>
        <c:minorTickMark val="none"/>
        <c:tickLblPos val="nextTo"/>
        <c:crossAx val="137901952"/>
        <c:crosses val="autoZero"/>
        <c:auto val="1"/>
        <c:lblAlgn val="ctr"/>
        <c:lblOffset val="100"/>
        <c:noMultiLvlLbl val="0"/>
      </c:catAx>
      <c:valAx>
        <c:axId val="137901952"/>
        <c:scaling>
          <c:orientation val="minMax"/>
          <c:max val="100"/>
        </c:scaling>
        <c:delete val="0"/>
        <c:axPos val="l"/>
        <c:majorGridlines/>
        <c:numFmt formatCode="0" sourceLinked="1"/>
        <c:majorTickMark val="none"/>
        <c:minorTickMark val="none"/>
        <c:tickLblPos val="nextTo"/>
        <c:crossAx val="135322624"/>
        <c:crosses val="autoZero"/>
        <c:crossBetween val="between"/>
      </c:valAx>
    </c:plotArea>
    <c:plotVisOnly val="1"/>
    <c:dispBlanksAs val="gap"/>
    <c:showDLblsOverMax val="0"/>
  </c:chart>
  <c:txPr>
    <a:bodyPr/>
    <a:lstStyle/>
    <a:p>
      <a:pPr>
        <a:defRPr sz="1000">
          <a:latin typeface="Comic Sans MS" panose="030F0702030302020204" pitchFamily="66"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Chart!$C$1</c:f>
              <c:strCache>
                <c:ptCount val="1"/>
                <c:pt idx="0">
                  <c:v>Industrial</c:v>
                </c:pt>
              </c:strCache>
            </c:strRef>
          </c:tx>
          <c:spPr>
            <a:ln>
              <a:solidFill>
                <a:schemeClr val="accent4"/>
              </a:solidFill>
            </a:ln>
          </c:spPr>
          <c:marker>
            <c:spPr>
              <a:solidFill>
                <a:schemeClr val="accent4"/>
              </a:solidFill>
              <a:ln>
                <a:solidFill>
                  <a:schemeClr val="accent4"/>
                </a:solidFill>
              </a:ln>
            </c:spPr>
          </c:marker>
          <c:cat>
            <c:strRef>
              <c:f>Chart!$A$63:$A$73</c:f>
              <c:strCache>
                <c:ptCount val="11"/>
                <c:pt idx="0">
                  <c:v>2001</c:v>
                </c:pt>
                <c:pt idx="1">
                  <c:v>2002</c:v>
                </c:pt>
                <c:pt idx="2">
                  <c:v>2003</c:v>
                </c:pt>
                <c:pt idx="3">
                  <c:v>2004</c:v>
                </c:pt>
                <c:pt idx="4">
                  <c:v>2005</c:v>
                </c:pt>
                <c:pt idx="5">
                  <c:v>2006</c:v>
                </c:pt>
                <c:pt idx="6">
                  <c:v>2007</c:v>
                </c:pt>
                <c:pt idx="7">
                  <c:v>2008</c:v>
                </c:pt>
                <c:pt idx="8">
                  <c:v>2009</c:v>
                </c:pt>
                <c:pt idx="9">
                  <c:v>2010</c:v>
                </c:pt>
                <c:pt idx="10">
                  <c:v>2011</c:v>
                </c:pt>
              </c:strCache>
            </c:strRef>
          </c:cat>
          <c:val>
            <c:numRef>
              <c:f>Chart!$C$63:$C$73</c:f>
              <c:numCache>
                <c:formatCode>_(* #,##0.00_);_(* \(#,##0.00\);_(* "-"??_);_(@_)</c:formatCode>
                <c:ptCount val="11"/>
                <c:pt idx="0">
                  <c:v>6659755.555555556</c:v>
                </c:pt>
                <c:pt idx="1">
                  <c:v>6557751.5151515156</c:v>
                </c:pt>
                <c:pt idx="2">
                  <c:v>5710800</c:v>
                </c:pt>
                <c:pt idx="3">
                  <c:v>6340103.333333333</c:v>
                </c:pt>
                <c:pt idx="4">
                  <c:v>5489858.7628865978</c:v>
                </c:pt>
                <c:pt idx="5">
                  <c:v>5209607.3394495416</c:v>
                </c:pt>
                <c:pt idx="6">
                  <c:v>5076175.4716981128</c:v>
                </c:pt>
                <c:pt idx="7">
                  <c:v>5515662.2641509436</c:v>
                </c:pt>
                <c:pt idx="8">
                  <c:v>7447398.333333333</c:v>
                </c:pt>
                <c:pt idx="9">
                  <c:v>3089948.1481481483</c:v>
                </c:pt>
                <c:pt idx="10">
                  <c:v>4766555.555555556</c:v>
                </c:pt>
              </c:numCache>
            </c:numRef>
          </c:val>
          <c:smooth val="0"/>
        </c:ser>
        <c:ser>
          <c:idx val="2"/>
          <c:order val="2"/>
          <c:tx>
            <c:strRef>
              <c:f>Chart!$D$1</c:f>
              <c:strCache>
                <c:ptCount val="1"/>
                <c:pt idx="0">
                  <c:v>Commercial/Institutional</c:v>
                </c:pt>
              </c:strCache>
            </c:strRef>
          </c:tx>
          <c:spPr>
            <a:ln>
              <a:solidFill>
                <a:schemeClr val="bg2">
                  <a:lumMod val="75000"/>
                </a:schemeClr>
              </a:solidFill>
            </a:ln>
          </c:spPr>
          <c:marker>
            <c:spPr>
              <a:solidFill>
                <a:schemeClr val="bg2">
                  <a:lumMod val="75000"/>
                </a:schemeClr>
              </a:solidFill>
              <a:ln>
                <a:solidFill>
                  <a:schemeClr val="bg2">
                    <a:lumMod val="75000"/>
                  </a:schemeClr>
                </a:solidFill>
              </a:ln>
            </c:spPr>
          </c:marker>
          <c:cat>
            <c:strRef>
              <c:f>Chart!$A$63:$A$73</c:f>
              <c:strCache>
                <c:ptCount val="11"/>
                <c:pt idx="0">
                  <c:v>2001</c:v>
                </c:pt>
                <c:pt idx="1">
                  <c:v>2002</c:v>
                </c:pt>
                <c:pt idx="2">
                  <c:v>2003</c:v>
                </c:pt>
                <c:pt idx="3">
                  <c:v>2004</c:v>
                </c:pt>
                <c:pt idx="4">
                  <c:v>2005</c:v>
                </c:pt>
                <c:pt idx="5">
                  <c:v>2006</c:v>
                </c:pt>
                <c:pt idx="6">
                  <c:v>2007</c:v>
                </c:pt>
                <c:pt idx="7">
                  <c:v>2008</c:v>
                </c:pt>
                <c:pt idx="8">
                  <c:v>2009</c:v>
                </c:pt>
                <c:pt idx="9">
                  <c:v>2010</c:v>
                </c:pt>
                <c:pt idx="10">
                  <c:v>2011</c:v>
                </c:pt>
              </c:strCache>
            </c:strRef>
          </c:cat>
          <c:val>
            <c:numRef>
              <c:f>Chart!$D$63:$D$73</c:f>
              <c:numCache>
                <c:formatCode>_(* #,##0.00_);_(* \(#,##0.00\);_(* "-"??_);_(@_)</c:formatCode>
                <c:ptCount val="11"/>
                <c:pt idx="0">
                  <c:v>5512152.7162977867</c:v>
                </c:pt>
                <c:pt idx="1">
                  <c:v>4126827.6923076925</c:v>
                </c:pt>
                <c:pt idx="2">
                  <c:v>4536608.3950617285</c:v>
                </c:pt>
                <c:pt idx="3">
                  <c:v>3648851.7667844524</c:v>
                </c:pt>
                <c:pt idx="4">
                  <c:v>2955208.053691275</c:v>
                </c:pt>
                <c:pt idx="5">
                  <c:v>3265421.1864406778</c:v>
                </c:pt>
                <c:pt idx="6">
                  <c:v>3977197.9591836734</c:v>
                </c:pt>
                <c:pt idx="7">
                  <c:v>4626642.3676012456</c:v>
                </c:pt>
                <c:pt idx="8">
                  <c:v>3966628.888888889</c:v>
                </c:pt>
                <c:pt idx="9">
                  <c:v>10681856.216216216</c:v>
                </c:pt>
                <c:pt idx="10">
                  <c:v>7989472.6027397262</c:v>
                </c:pt>
              </c:numCache>
            </c:numRef>
          </c:val>
          <c:smooth val="0"/>
        </c:ser>
        <c:dLbls>
          <c:showLegendKey val="0"/>
          <c:showVal val="0"/>
          <c:showCatName val="0"/>
          <c:showSerName val="0"/>
          <c:showPercent val="0"/>
          <c:showBubbleSize val="0"/>
        </c:dLbls>
        <c:marker val="1"/>
        <c:smooth val="0"/>
        <c:axId val="134849280"/>
        <c:axId val="134851200"/>
      </c:lineChart>
      <c:lineChart>
        <c:grouping val="standard"/>
        <c:varyColors val="0"/>
        <c:ser>
          <c:idx val="0"/>
          <c:order val="0"/>
          <c:tx>
            <c:strRef>
              <c:f>Chart!$B$1</c:f>
              <c:strCache>
                <c:ptCount val="1"/>
                <c:pt idx="0">
                  <c:v>Residential</c:v>
                </c:pt>
              </c:strCache>
            </c:strRef>
          </c:tx>
          <c:spPr>
            <a:ln>
              <a:solidFill>
                <a:schemeClr val="accent1"/>
              </a:solidFill>
            </a:ln>
          </c:spPr>
          <c:marker>
            <c:spPr>
              <a:solidFill>
                <a:schemeClr val="accent1"/>
              </a:solidFill>
              <a:ln>
                <a:solidFill>
                  <a:schemeClr val="accent1"/>
                </a:solidFill>
              </a:ln>
            </c:spPr>
          </c:marker>
          <c:cat>
            <c:strRef>
              <c:f>Chart!$A$63:$A$73</c:f>
              <c:strCache>
                <c:ptCount val="11"/>
                <c:pt idx="0">
                  <c:v>2001</c:v>
                </c:pt>
                <c:pt idx="1">
                  <c:v>2002</c:v>
                </c:pt>
                <c:pt idx="2">
                  <c:v>2003</c:v>
                </c:pt>
                <c:pt idx="3">
                  <c:v>2004</c:v>
                </c:pt>
                <c:pt idx="4">
                  <c:v>2005</c:v>
                </c:pt>
                <c:pt idx="5">
                  <c:v>2006</c:v>
                </c:pt>
                <c:pt idx="6">
                  <c:v>2007</c:v>
                </c:pt>
                <c:pt idx="7">
                  <c:v>2008</c:v>
                </c:pt>
                <c:pt idx="8">
                  <c:v>2009</c:v>
                </c:pt>
                <c:pt idx="9">
                  <c:v>2010</c:v>
                </c:pt>
                <c:pt idx="10">
                  <c:v>2011</c:v>
                </c:pt>
              </c:strCache>
            </c:strRef>
          </c:cat>
          <c:val>
            <c:numRef>
              <c:f>Chart!$B$63:$B$73</c:f>
              <c:numCache>
                <c:formatCode>_(* #,##0.00_);_(* \(#,##0.00\);_(* "-"??_);_(@_)</c:formatCode>
                <c:ptCount val="11"/>
                <c:pt idx="0">
                  <c:v>321234.86869528971</c:v>
                </c:pt>
                <c:pt idx="1">
                  <c:v>338506.15549024846</c:v>
                </c:pt>
                <c:pt idx="2">
                  <c:v>342952.78238219273</c:v>
                </c:pt>
                <c:pt idx="3">
                  <c:v>335993.47044610762</c:v>
                </c:pt>
                <c:pt idx="4">
                  <c:v>334657.3979179028</c:v>
                </c:pt>
                <c:pt idx="5">
                  <c:v>335360.65360158449</c:v>
                </c:pt>
                <c:pt idx="6">
                  <c:v>356453.73415075935</c:v>
                </c:pt>
                <c:pt idx="7">
                  <c:v>368711.33430373605</c:v>
                </c:pt>
                <c:pt idx="8">
                  <c:v>358620.22106631991</c:v>
                </c:pt>
                <c:pt idx="9">
                  <c:v>343967.21084670722</c:v>
                </c:pt>
                <c:pt idx="10">
                  <c:v>386957.23858226062</c:v>
                </c:pt>
              </c:numCache>
            </c:numRef>
          </c:val>
          <c:smooth val="0"/>
        </c:ser>
        <c:dLbls>
          <c:showLegendKey val="0"/>
          <c:showVal val="0"/>
          <c:showCatName val="0"/>
          <c:showSerName val="0"/>
          <c:showPercent val="0"/>
          <c:showBubbleSize val="0"/>
        </c:dLbls>
        <c:marker val="1"/>
        <c:smooth val="0"/>
        <c:axId val="134855296"/>
        <c:axId val="134853376"/>
      </c:lineChart>
      <c:catAx>
        <c:axId val="134849280"/>
        <c:scaling>
          <c:orientation val="minMax"/>
        </c:scaling>
        <c:delete val="0"/>
        <c:axPos val="b"/>
        <c:majorTickMark val="none"/>
        <c:minorTickMark val="none"/>
        <c:tickLblPos val="nextTo"/>
        <c:crossAx val="134851200"/>
        <c:crosses val="autoZero"/>
        <c:auto val="1"/>
        <c:lblAlgn val="ctr"/>
        <c:lblOffset val="100"/>
        <c:noMultiLvlLbl val="0"/>
      </c:catAx>
      <c:valAx>
        <c:axId val="134851200"/>
        <c:scaling>
          <c:orientation val="minMax"/>
        </c:scaling>
        <c:delete val="0"/>
        <c:axPos val="l"/>
        <c:majorGridlines/>
        <c:title>
          <c:tx>
            <c:rich>
              <a:bodyPr rot="-5400000" vert="horz"/>
              <a:lstStyle/>
              <a:p>
                <a:pPr>
                  <a:defRPr/>
                </a:pPr>
                <a:r>
                  <a:rPr lang="en-US" dirty="0"/>
                  <a:t>Commercial &amp; Industrial Value</a:t>
                </a:r>
              </a:p>
            </c:rich>
          </c:tx>
          <c:overlay val="0"/>
        </c:title>
        <c:numFmt formatCode="&quot;$&quot;#,##0" sourceLinked="0"/>
        <c:majorTickMark val="none"/>
        <c:minorTickMark val="none"/>
        <c:tickLblPos val="nextTo"/>
        <c:spPr>
          <a:ln w="9525">
            <a:noFill/>
          </a:ln>
        </c:spPr>
        <c:crossAx val="134849280"/>
        <c:crosses val="autoZero"/>
        <c:crossBetween val="between"/>
      </c:valAx>
      <c:valAx>
        <c:axId val="134853376"/>
        <c:scaling>
          <c:orientation val="minMax"/>
        </c:scaling>
        <c:delete val="0"/>
        <c:axPos val="r"/>
        <c:majorGridlines>
          <c:spPr>
            <a:ln>
              <a:solidFill>
                <a:schemeClr val="tx2">
                  <a:lumMod val="60000"/>
                  <a:lumOff val="40000"/>
                </a:schemeClr>
              </a:solidFill>
              <a:prstDash val="lgDashDot"/>
            </a:ln>
          </c:spPr>
        </c:majorGridlines>
        <c:title>
          <c:tx>
            <c:rich>
              <a:bodyPr rot="-5400000" vert="horz"/>
              <a:lstStyle/>
              <a:p>
                <a:pPr>
                  <a:defRPr>
                    <a:solidFill>
                      <a:schemeClr val="tx2"/>
                    </a:solidFill>
                  </a:defRPr>
                </a:pPr>
                <a:r>
                  <a:rPr lang="en-US" dirty="0">
                    <a:solidFill>
                      <a:schemeClr val="tx2"/>
                    </a:solidFill>
                  </a:rPr>
                  <a:t>Residential Value</a:t>
                </a:r>
              </a:p>
            </c:rich>
          </c:tx>
          <c:overlay val="0"/>
        </c:title>
        <c:numFmt formatCode="&quot;$&quot;#,##0" sourceLinked="0"/>
        <c:majorTickMark val="out"/>
        <c:minorTickMark val="none"/>
        <c:tickLblPos val="nextTo"/>
        <c:txPr>
          <a:bodyPr/>
          <a:lstStyle/>
          <a:p>
            <a:pPr>
              <a:defRPr>
                <a:solidFill>
                  <a:schemeClr val="tx2"/>
                </a:solidFill>
              </a:defRPr>
            </a:pPr>
            <a:endParaRPr lang="en-US"/>
          </a:p>
        </c:txPr>
        <c:crossAx val="134855296"/>
        <c:crosses val="max"/>
        <c:crossBetween val="between"/>
      </c:valAx>
      <c:catAx>
        <c:axId val="134855296"/>
        <c:scaling>
          <c:orientation val="minMax"/>
        </c:scaling>
        <c:delete val="1"/>
        <c:axPos val="b"/>
        <c:majorTickMark val="out"/>
        <c:minorTickMark val="none"/>
        <c:tickLblPos val="nextTo"/>
        <c:crossAx val="134853376"/>
        <c:crosses val="autoZero"/>
        <c:auto val="1"/>
        <c:lblAlgn val="ctr"/>
        <c:lblOffset val="100"/>
        <c:noMultiLvlLbl val="0"/>
      </c:cat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Sheet5!$J$4</c:f>
              <c:strCache>
                <c:ptCount val="1"/>
                <c:pt idx="0">
                  <c:v>1985-1997</c:v>
                </c:pt>
              </c:strCache>
            </c:strRef>
          </c:tx>
          <c:invertIfNegative val="0"/>
          <c:cat>
            <c:strRef>
              <c:f>Sheet5!$I$5:$I$10</c:f>
              <c:strCache>
                <c:ptCount val="6"/>
                <c:pt idx="0">
                  <c:v>Baltimore</c:v>
                </c:pt>
                <c:pt idx="1">
                  <c:v>Capital</c:v>
                </c:pt>
                <c:pt idx="2">
                  <c:v>Lower Eastern Shore</c:v>
                </c:pt>
                <c:pt idx="3">
                  <c:v>Southern Maryland</c:v>
                </c:pt>
                <c:pt idx="4">
                  <c:v>Upper Eastern Shore</c:v>
                </c:pt>
                <c:pt idx="5">
                  <c:v>Western Maryland</c:v>
                </c:pt>
              </c:strCache>
            </c:strRef>
          </c:cat>
          <c:val>
            <c:numRef>
              <c:f>Sheet5!$J$5:$J$10</c:f>
              <c:numCache>
                <c:formatCode>0.00</c:formatCode>
                <c:ptCount val="6"/>
                <c:pt idx="0">
                  <c:v>2.1041730650535433</c:v>
                </c:pt>
                <c:pt idx="1">
                  <c:v>2.2162197787218552</c:v>
                </c:pt>
                <c:pt idx="2">
                  <c:v>1.9270809891486536</c:v>
                </c:pt>
                <c:pt idx="3">
                  <c:v>2.3869857214909067</c:v>
                </c:pt>
                <c:pt idx="4">
                  <c:v>1.9738658675718308</c:v>
                </c:pt>
                <c:pt idx="5">
                  <c:v>3.047987910922092</c:v>
                </c:pt>
              </c:numCache>
            </c:numRef>
          </c:val>
        </c:ser>
        <c:ser>
          <c:idx val="1"/>
          <c:order val="1"/>
          <c:tx>
            <c:strRef>
              <c:f>Sheet5!$K$4</c:f>
              <c:strCache>
                <c:ptCount val="1"/>
                <c:pt idx="0">
                  <c:v>1998-2005</c:v>
                </c:pt>
              </c:strCache>
            </c:strRef>
          </c:tx>
          <c:spPr>
            <a:solidFill>
              <a:schemeClr val="accent6"/>
            </a:solidFill>
          </c:spPr>
          <c:invertIfNegative val="0"/>
          <c:cat>
            <c:strRef>
              <c:f>Sheet5!$I$5:$I$10</c:f>
              <c:strCache>
                <c:ptCount val="6"/>
                <c:pt idx="0">
                  <c:v>Baltimore</c:v>
                </c:pt>
                <c:pt idx="1">
                  <c:v>Capital</c:v>
                </c:pt>
                <c:pt idx="2">
                  <c:v>Lower Eastern Shore</c:v>
                </c:pt>
                <c:pt idx="3">
                  <c:v>Southern Maryland</c:v>
                </c:pt>
                <c:pt idx="4">
                  <c:v>Upper Eastern Shore</c:v>
                </c:pt>
                <c:pt idx="5">
                  <c:v>Western Maryland</c:v>
                </c:pt>
              </c:strCache>
            </c:strRef>
          </c:cat>
          <c:val>
            <c:numRef>
              <c:f>Sheet5!$K$5:$K$10</c:f>
              <c:numCache>
                <c:formatCode>0.00</c:formatCode>
                <c:ptCount val="6"/>
                <c:pt idx="0">
                  <c:v>2.4655628285422932</c:v>
                </c:pt>
                <c:pt idx="1">
                  <c:v>3.3134732096435364</c:v>
                </c:pt>
                <c:pt idx="2">
                  <c:v>3.6898748069062992</c:v>
                </c:pt>
                <c:pt idx="3">
                  <c:v>2.9962999234948513</c:v>
                </c:pt>
                <c:pt idx="4">
                  <c:v>2.277132079897477</c:v>
                </c:pt>
                <c:pt idx="5">
                  <c:v>4.0220627875597339</c:v>
                </c:pt>
              </c:numCache>
            </c:numRef>
          </c:val>
        </c:ser>
        <c:ser>
          <c:idx val="2"/>
          <c:order val="2"/>
          <c:tx>
            <c:strRef>
              <c:f>Sheet5!$L$4</c:f>
              <c:strCache>
                <c:ptCount val="1"/>
                <c:pt idx="0">
                  <c:v>2006-2012</c:v>
                </c:pt>
              </c:strCache>
            </c:strRef>
          </c:tx>
          <c:invertIfNegative val="0"/>
          <c:cat>
            <c:strRef>
              <c:f>Sheet5!$I$5:$I$10</c:f>
              <c:strCache>
                <c:ptCount val="6"/>
                <c:pt idx="0">
                  <c:v>Baltimore</c:v>
                </c:pt>
                <c:pt idx="1">
                  <c:v>Capital</c:v>
                </c:pt>
                <c:pt idx="2">
                  <c:v>Lower Eastern Shore</c:v>
                </c:pt>
                <c:pt idx="3">
                  <c:v>Southern Maryland</c:v>
                </c:pt>
                <c:pt idx="4">
                  <c:v>Upper Eastern Shore</c:v>
                </c:pt>
                <c:pt idx="5">
                  <c:v>Western Maryland</c:v>
                </c:pt>
              </c:strCache>
            </c:strRef>
          </c:cat>
          <c:val>
            <c:numRef>
              <c:f>Sheet5!$L$5:$L$10</c:f>
              <c:numCache>
                <c:formatCode>0.00</c:formatCode>
                <c:ptCount val="6"/>
                <c:pt idx="0">
                  <c:v>5.6234683852033784</c:v>
                </c:pt>
                <c:pt idx="1">
                  <c:v>4.0152085203917247</c:v>
                </c:pt>
                <c:pt idx="2">
                  <c:v>4.8142799487631081</c:v>
                </c:pt>
                <c:pt idx="3">
                  <c:v>5.1113368977175666</c:v>
                </c:pt>
                <c:pt idx="4">
                  <c:v>2.6183878139148207</c:v>
                </c:pt>
                <c:pt idx="5">
                  <c:v>6.270235889374681</c:v>
                </c:pt>
              </c:numCache>
            </c:numRef>
          </c:val>
        </c:ser>
        <c:dLbls>
          <c:dLblPos val="inEnd"/>
          <c:showLegendKey val="0"/>
          <c:showVal val="1"/>
          <c:showCatName val="0"/>
          <c:showSerName val="0"/>
          <c:showPercent val="0"/>
          <c:showBubbleSize val="0"/>
        </c:dLbls>
        <c:gapWidth val="150"/>
        <c:axId val="134927104"/>
        <c:axId val="134928640"/>
      </c:barChart>
      <c:catAx>
        <c:axId val="134927104"/>
        <c:scaling>
          <c:orientation val="minMax"/>
        </c:scaling>
        <c:delete val="0"/>
        <c:axPos val="b"/>
        <c:majorTickMark val="out"/>
        <c:minorTickMark val="none"/>
        <c:tickLblPos val="nextTo"/>
        <c:crossAx val="134928640"/>
        <c:crosses val="autoZero"/>
        <c:auto val="1"/>
        <c:lblAlgn val="ctr"/>
        <c:lblOffset val="100"/>
        <c:noMultiLvlLbl val="0"/>
      </c:catAx>
      <c:valAx>
        <c:axId val="134928640"/>
        <c:scaling>
          <c:orientation val="minMax"/>
        </c:scaling>
        <c:delete val="0"/>
        <c:axPos val="l"/>
        <c:majorGridlines/>
        <c:numFmt formatCode="0.00" sourceLinked="1"/>
        <c:majorTickMark val="out"/>
        <c:minorTickMark val="none"/>
        <c:tickLblPos val="nextTo"/>
        <c:crossAx val="134927104"/>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80432618336498E-2"/>
          <c:y val="3.3581140632391385E-2"/>
          <c:w val="0.89990972033668215"/>
          <c:h val="0.65613550088677264"/>
        </c:manualLayout>
      </c:layout>
      <c:barChart>
        <c:barDir val="col"/>
        <c:grouping val="percentStacked"/>
        <c:varyColors val="0"/>
        <c:ser>
          <c:idx val="0"/>
          <c:order val="0"/>
          <c:tx>
            <c:strRef>
              <c:f>Sheet4!$M$2</c:f>
              <c:strCache>
                <c:ptCount val="1"/>
                <c:pt idx="0">
                  <c:v>Parcels In PFA</c:v>
                </c:pt>
              </c:strCache>
            </c:strRef>
          </c:tx>
          <c:spPr>
            <a:solidFill>
              <a:schemeClr val="accent3"/>
            </a:solidFill>
            <a:ln w="25400" cap="flat" cmpd="sng" algn="ctr">
              <a:solidFill>
                <a:schemeClr val="accent3">
                  <a:shade val="50000"/>
                </a:schemeClr>
              </a:solidFill>
              <a:prstDash val="solid"/>
            </a:ln>
            <a:effectLst/>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Sheet4!$L$3:$L$22</c:f>
              <c:strCache>
                <c:ptCount val="19"/>
                <c:pt idx="0">
                  <c:v>        Capital Region</c:v>
                </c:pt>
                <c:pt idx="3">
                  <c:v>Baltimore Region</c:v>
                </c:pt>
                <c:pt idx="6">
                  <c:v>Upper Eastern Shore</c:v>
                </c:pt>
                <c:pt idx="9">
                  <c:v>      Lower Eastern Shore</c:v>
                </c:pt>
                <c:pt idx="12">
                  <c:v>         Southern Maryland</c:v>
                </c:pt>
                <c:pt idx="15">
                  <c:v>          Western Maryland</c:v>
                </c:pt>
                <c:pt idx="18">
                  <c:v>          Statewide</c:v>
                </c:pt>
              </c:strCache>
            </c:strRef>
          </c:cat>
          <c:val>
            <c:numRef>
              <c:f>Sheet4!$M$3:$M$22</c:f>
              <c:numCache>
                <c:formatCode>General</c:formatCode>
                <c:ptCount val="20"/>
                <c:pt idx="0" formatCode="0%">
                  <c:v>0.81007451317138024</c:v>
                </c:pt>
                <c:pt idx="3" formatCode="0%">
                  <c:v>0.77311199822057808</c:v>
                </c:pt>
                <c:pt idx="6" formatCode="0%">
                  <c:v>0.57105292603782032</c:v>
                </c:pt>
                <c:pt idx="9" formatCode="0%">
                  <c:v>0.56605345811165952</c:v>
                </c:pt>
                <c:pt idx="12" formatCode="0%">
                  <c:v>0.50304878048780488</c:v>
                </c:pt>
                <c:pt idx="15" formatCode="0%">
                  <c:v>0.47261729606016023</c:v>
                </c:pt>
                <c:pt idx="18" formatCode="0%">
                  <c:v>0.70659827344601489</c:v>
                </c:pt>
              </c:numCache>
            </c:numRef>
          </c:val>
        </c:ser>
        <c:ser>
          <c:idx val="1"/>
          <c:order val="1"/>
          <c:tx>
            <c:strRef>
              <c:f>Sheet4!$N$2</c:f>
              <c:strCache>
                <c:ptCount val="1"/>
                <c:pt idx="0">
                  <c:v>Parcel Out PFA</c:v>
                </c:pt>
              </c:strCache>
            </c:strRef>
          </c:tx>
          <c:spPr>
            <a:solidFill>
              <a:schemeClr val="accent6"/>
            </a:solidFill>
            <a:ln w="25400" cap="flat" cmpd="sng" algn="ctr">
              <a:solidFill>
                <a:schemeClr val="accent6">
                  <a:shade val="50000"/>
                </a:schemeClr>
              </a:solidFill>
              <a:prstDash val="solid"/>
            </a:ln>
            <a:effectLst/>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Sheet4!$L$3:$L$22</c:f>
              <c:strCache>
                <c:ptCount val="19"/>
                <c:pt idx="0">
                  <c:v>        Capital Region</c:v>
                </c:pt>
                <c:pt idx="3">
                  <c:v>Baltimore Region</c:v>
                </c:pt>
                <c:pt idx="6">
                  <c:v>Upper Eastern Shore</c:v>
                </c:pt>
                <c:pt idx="9">
                  <c:v>      Lower Eastern Shore</c:v>
                </c:pt>
                <c:pt idx="12">
                  <c:v>         Southern Maryland</c:v>
                </c:pt>
                <c:pt idx="15">
                  <c:v>          Western Maryland</c:v>
                </c:pt>
                <c:pt idx="18">
                  <c:v>          Statewide</c:v>
                </c:pt>
              </c:strCache>
            </c:strRef>
          </c:cat>
          <c:val>
            <c:numRef>
              <c:f>Sheet4!$N$3:$N$22</c:f>
              <c:numCache>
                <c:formatCode>General</c:formatCode>
                <c:ptCount val="20"/>
                <c:pt idx="0" formatCode="0%">
                  <c:v>0.18992548682861971</c:v>
                </c:pt>
                <c:pt idx="3" formatCode="0%">
                  <c:v>0.22688800177942192</c:v>
                </c:pt>
                <c:pt idx="6" formatCode="0%">
                  <c:v>0.42894707396217968</c:v>
                </c:pt>
                <c:pt idx="9" formatCode="0%">
                  <c:v>0.43394654188834048</c:v>
                </c:pt>
                <c:pt idx="12" formatCode="0%">
                  <c:v>0.49695121951219512</c:v>
                </c:pt>
                <c:pt idx="15" formatCode="0%">
                  <c:v>0.52738270393983977</c:v>
                </c:pt>
                <c:pt idx="18" formatCode="0%">
                  <c:v>0.29340172655398511</c:v>
                </c:pt>
              </c:numCache>
            </c:numRef>
          </c:val>
        </c:ser>
        <c:ser>
          <c:idx val="2"/>
          <c:order val="2"/>
          <c:tx>
            <c:strRef>
              <c:f>Sheet4!$O$2</c:f>
              <c:strCache>
                <c:ptCount val="1"/>
                <c:pt idx="0">
                  <c:v>Acres in PFA</c:v>
                </c:pt>
              </c:strCache>
            </c:strRef>
          </c:tx>
          <c:spPr>
            <a:pattFill prst="wdUpDiag">
              <a:fgClr>
                <a:schemeClr val="accent3"/>
              </a:fgClr>
              <a:bgClr>
                <a:schemeClr val="bg1"/>
              </a:bgClr>
            </a:pattFill>
            <a:ln w="25400" cap="flat" cmpd="sng" algn="ctr">
              <a:solidFill>
                <a:schemeClr val="accent3">
                  <a:shade val="50000"/>
                </a:schemeClr>
              </a:solidFill>
              <a:prstDash val="solid"/>
            </a:ln>
            <a:effectLst/>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Sheet4!$L$3:$L$22</c:f>
              <c:strCache>
                <c:ptCount val="19"/>
                <c:pt idx="0">
                  <c:v>        Capital Region</c:v>
                </c:pt>
                <c:pt idx="3">
                  <c:v>Baltimore Region</c:v>
                </c:pt>
                <c:pt idx="6">
                  <c:v>Upper Eastern Shore</c:v>
                </c:pt>
                <c:pt idx="9">
                  <c:v>      Lower Eastern Shore</c:v>
                </c:pt>
                <c:pt idx="12">
                  <c:v>         Southern Maryland</c:v>
                </c:pt>
                <c:pt idx="15">
                  <c:v>          Western Maryland</c:v>
                </c:pt>
                <c:pt idx="18">
                  <c:v>          Statewide</c:v>
                </c:pt>
              </c:strCache>
            </c:strRef>
          </c:cat>
          <c:val>
            <c:numRef>
              <c:f>Sheet4!$O$3:$O$22</c:f>
              <c:numCache>
                <c:formatCode>0%</c:formatCode>
                <c:ptCount val="20"/>
                <c:pt idx="1">
                  <c:v>0.36977825480812576</c:v>
                </c:pt>
                <c:pt idx="4">
                  <c:v>0.25798227166021326</c:v>
                </c:pt>
                <c:pt idx="7">
                  <c:v>0.16901670106296979</c:v>
                </c:pt>
                <c:pt idx="10">
                  <c:v>0.21770558842406543</c:v>
                </c:pt>
                <c:pt idx="13">
                  <c:v>0.14200737527447785</c:v>
                </c:pt>
                <c:pt idx="16">
                  <c:v>0.14200695627132531</c:v>
                </c:pt>
                <c:pt idx="19">
                  <c:v>0.22796113402126647</c:v>
                </c:pt>
              </c:numCache>
            </c:numRef>
          </c:val>
        </c:ser>
        <c:ser>
          <c:idx val="3"/>
          <c:order val="3"/>
          <c:tx>
            <c:strRef>
              <c:f>Sheet4!$P$2</c:f>
              <c:strCache>
                <c:ptCount val="1"/>
                <c:pt idx="0">
                  <c:v>Acres Outside PFA</c:v>
                </c:pt>
              </c:strCache>
            </c:strRef>
          </c:tx>
          <c:spPr>
            <a:pattFill prst="wdUpDiag">
              <a:fgClr>
                <a:schemeClr val="accent6"/>
              </a:fgClr>
              <a:bgClr>
                <a:schemeClr val="bg1"/>
              </a:bgClr>
            </a:pattFill>
            <a:ln w="25400" cap="flat" cmpd="sng" algn="ctr">
              <a:solidFill>
                <a:schemeClr val="accent6">
                  <a:shade val="50000"/>
                </a:schemeClr>
              </a:solidFill>
              <a:prstDash val="solid"/>
            </a:ln>
            <a:effectLst/>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Sheet4!$L$3:$L$22</c:f>
              <c:strCache>
                <c:ptCount val="19"/>
                <c:pt idx="0">
                  <c:v>        Capital Region</c:v>
                </c:pt>
                <c:pt idx="3">
                  <c:v>Baltimore Region</c:v>
                </c:pt>
                <c:pt idx="6">
                  <c:v>Upper Eastern Shore</c:v>
                </c:pt>
                <c:pt idx="9">
                  <c:v>      Lower Eastern Shore</c:v>
                </c:pt>
                <c:pt idx="12">
                  <c:v>         Southern Maryland</c:v>
                </c:pt>
                <c:pt idx="15">
                  <c:v>          Western Maryland</c:v>
                </c:pt>
                <c:pt idx="18">
                  <c:v>          Statewide</c:v>
                </c:pt>
              </c:strCache>
            </c:strRef>
          </c:cat>
          <c:val>
            <c:numRef>
              <c:f>Sheet4!$P$3:$P$22</c:f>
              <c:numCache>
                <c:formatCode>0%</c:formatCode>
                <c:ptCount val="20"/>
                <c:pt idx="1">
                  <c:v>0.63022174519187413</c:v>
                </c:pt>
                <c:pt idx="4">
                  <c:v>0.74201772833978674</c:v>
                </c:pt>
                <c:pt idx="7">
                  <c:v>0.83098329893703016</c:v>
                </c:pt>
                <c:pt idx="10">
                  <c:v>0.7822944115759346</c:v>
                </c:pt>
                <c:pt idx="13">
                  <c:v>0.88164844694775946</c:v>
                </c:pt>
                <c:pt idx="16">
                  <c:v>0.85799262472552207</c:v>
                </c:pt>
                <c:pt idx="19">
                  <c:v>0.7720388659787335</c:v>
                </c:pt>
              </c:numCache>
            </c:numRef>
          </c:val>
        </c:ser>
        <c:dLbls>
          <c:dLblPos val="inEnd"/>
          <c:showLegendKey val="0"/>
          <c:showVal val="1"/>
          <c:showCatName val="0"/>
          <c:showSerName val="0"/>
          <c:showPercent val="0"/>
          <c:showBubbleSize val="0"/>
        </c:dLbls>
        <c:gapWidth val="0"/>
        <c:overlap val="100"/>
        <c:axId val="109144320"/>
        <c:axId val="109158400"/>
      </c:barChart>
      <c:catAx>
        <c:axId val="109144320"/>
        <c:scaling>
          <c:orientation val="minMax"/>
        </c:scaling>
        <c:delete val="0"/>
        <c:axPos val="b"/>
        <c:majorTickMark val="none"/>
        <c:minorTickMark val="none"/>
        <c:tickLblPos val="nextTo"/>
        <c:crossAx val="109158400"/>
        <c:crosses val="autoZero"/>
        <c:auto val="1"/>
        <c:lblAlgn val="ctr"/>
        <c:lblOffset val="100"/>
        <c:noMultiLvlLbl val="0"/>
      </c:catAx>
      <c:valAx>
        <c:axId val="109158400"/>
        <c:scaling>
          <c:orientation val="minMax"/>
        </c:scaling>
        <c:delete val="0"/>
        <c:axPos val="l"/>
        <c:majorGridlines/>
        <c:numFmt formatCode="0%" sourceLinked="1"/>
        <c:majorTickMark val="none"/>
        <c:minorTickMark val="none"/>
        <c:tickLblPos val="nextTo"/>
        <c:spPr>
          <a:ln w="9525">
            <a:noFill/>
          </a:ln>
        </c:spPr>
        <c:crossAx val="109144320"/>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Medians!$J$2</c:f>
              <c:strCache>
                <c:ptCount val="1"/>
                <c:pt idx="0">
                  <c:v>1985-1997</c:v>
                </c:pt>
              </c:strCache>
            </c:strRef>
          </c:tx>
          <c:invertIfNegative val="0"/>
          <c:cat>
            <c:strRef>
              <c:f>Medians!$I$3:$I$9</c:f>
              <c:strCache>
                <c:ptCount val="7"/>
                <c:pt idx="0">
                  <c:v>Baltimore Region</c:v>
                </c:pt>
                <c:pt idx="1">
                  <c:v>Capital Region</c:v>
                </c:pt>
                <c:pt idx="2">
                  <c:v>Lower Eastern Shore</c:v>
                </c:pt>
                <c:pt idx="3">
                  <c:v>Southern Maryland</c:v>
                </c:pt>
                <c:pt idx="4">
                  <c:v>Upper Eastern Shore</c:v>
                </c:pt>
                <c:pt idx="5">
                  <c:v>Western Maryland</c:v>
                </c:pt>
                <c:pt idx="6">
                  <c:v>Statewide</c:v>
                </c:pt>
              </c:strCache>
            </c:strRef>
          </c:cat>
          <c:val>
            <c:numRef>
              <c:f>Medians!$J$3:$J$9</c:f>
              <c:numCache>
                <c:formatCode>0.00</c:formatCode>
                <c:ptCount val="7"/>
                <c:pt idx="0">
                  <c:v>1.2194650338382211</c:v>
                </c:pt>
                <c:pt idx="1">
                  <c:v>1.7669172932330828</c:v>
                </c:pt>
                <c:pt idx="2">
                  <c:v>1.6768747546132705</c:v>
                </c:pt>
                <c:pt idx="3">
                  <c:v>1.3364093959731544</c:v>
                </c:pt>
                <c:pt idx="4">
                  <c:v>1.0890909090909091</c:v>
                </c:pt>
                <c:pt idx="5">
                  <c:v>2.672681493915233</c:v>
                </c:pt>
                <c:pt idx="6">
                  <c:v>1.3312748125275695</c:v>
                </c:pt>
              </c:numCache>
            </c:numRef>
          </c:val>
        </c:ser>
        <c:ser>
          <c:idx val="1"/>
          <c:order val="1"/>
          <c:tx>
            <c:strRef>
              <c:f>Medians!$K$2</c:f>
              <c:strCache>
                <c:ptCount val="1"/>
                <c:pt idx="0">
                  <c:v>1998-2005</c:v>
                </c:pt>
              </c:strCache>
            </c:strRef>
          </c:tx>
          <c:spPr>
            <a:solidFill>
              <a:schemeClr val="accent4"/>
            </a:solidFill>
          </c:spPr>
          <c:invertIfNegative val="0"/>
          <c:cat>
            <c:strRef>
              <c:f>Medians!$I$3:$I$9</c:f>
              <c:strCache>
                <c:ptCount val="7"/>
                <c:pt idx="0">
                  <c:v>Baltimore Region</c:v>
                </c:pt>
                <c:pt idx="1">
                  <c:v>Capital Region</c:v>
                </c:pt>
                <c:pt idx="2">
                  <c:v>Lower Eastern Shore</c:v>
                </c:pt>
                <c:pt idx="3">
                  <c:v>Southern Maryland</c:v>
                </c:pt>
                <c:pt idx="4">
                  <c:v>Upper Eastern Shore</c:v>
                </c:pt>
                <c:pt idx="5">
                  <c:v>Western Maryland</c:v>
                </c:pt>
                <c:pt idx="6">
                  <c:v>Statewide</c:v>
                </c:pt>
              </c:strCache>
            </c:strRef>
          </c:cat>
          <c:val>
            <c:numRef>
              <c:f>Medians!$K$3:$K$9</c:f>
              <c:numCache>
                <c:formatCode>0.00</c:formatCode>
                <c:ptCount val="7"/>
                <c:pt idx="0">
                  <c:v>1.5113479376356818</c:v>
                </c:pt>
                <c:pt idx="1">
                  <c:v>1.4935019318580962</c:v>
                </c:pt>
                <c:pt idx="2">
                  <c:v>1.866546438232642</c:v>
                </c:pt>
                <c:pt idx="3">
                  <c:v>1.9967553536664504</c:v>
                </c:pt>
                <c:pt idx="4">
                  <c:v>1.4549581005586592</c:v>
                </c:pt>
                <c:pt idx="5">
                  <c:v>2.7948113207547172</c:v>
                </c:pt>
                <c:pt idx="6">
                  <c:v>1.7252356879355104</c:v>
                </c:pt>
              </c:numCache>
            </c:numRef>
          </c:val>
        </c:ser>
        <c:ser>
          <c:idx val="2"/>
          <c:order val="2"/>
          <c:tx>
            <c:strRef>
              <c:f>Medians!$L$2</c:f>
              <c:strCache>
                <c:ptCount val="1"/>
                <c:pt idx="0">
                  <c:v>2006-2012</c:v>
                </c:pt>
              </c:strCache>
            </c:strRef>
          </c:tx>
          <c:invertIfNegative val="0"/>
          <c:cat>
            <c:strRef>
              <c:f>Medians!$I$3:$I$9</c:f>
              <c:strCache>
                <c:ptCount val="7"/>
                <c:pt idx="0">
                  <c:v>Baltimore Region</c:v>
                </c:pt>
                <c:pt idx="1">
                  <c:v>Capital Region</c:v>
                </c:pt>
                <c:pt idx="2">
                  <c:v>Lower Eastern Shore</c:v>
                </c:pt>
                <c:pt idx="3">
                  <c:v>Southern Maryland</c:v>
                </c:pt>
                <c:pt idx="4">
                  <c:v>Upper Eastern Shore</c:v>
                </c:pt>
                <c:pt idx="5">
                  <c:v>Western Maryland</c:v>
                </c:pt>
                <c:pt idx="6">
                  <c:v>Statewide</c:v>
                </c:pt>
              </c:strCache>
            </c:strRef>
          </c:cat>
          <c:val>
            <c:numRef>
              <c:f>Medians!$L$3:$L$9</c:f>
              <c:numCache>
                <c:formatCode>0.00</c:formatCode>
                <c:ptCount val="7"/>
                <c:pt idx="0">
                  <c:v>1.8406</c:v>
                </c:pt>
                <c:pt idx="1">
                  <c:v>2.0889121338912133</c:v>
                </c:pt>
                <c:pt idx="2">
                  <c:v>2.3145596165368483</c:v>
                </c:pt>
                <c:pt idx="3">
                  <c:v>2.5185714285714287</c:v>
                </c:pt>
                <c:pt idx="4">
                  <c:v>2.5185714285714287</c:v>
                </c:pt>
                <c:pt idx="5">
                  <c:v>4.049554565701559</c:v>
                </c:pt>
                <c:pt idx="6">
                  <c:v>2.2636815920398008</c:v>
                </c:pt>
              </c:numCache>
            </c:numRef>
          </c:val>
        </c:ser>
        <c:dLbls>
          <c:dLblPos val="inEnd"/>
          <c:showLegendKey val="0"/>
          <c:showVal val="1"/>
          <c:showCatName val="0"/>
          <c:showSerName val="0"/>
          <c:showPercent val="0"/>
          <c:showBubbleSize val="0"/>
        </c:dLbls>
        <c:gapWidth val="150"/>
        <c:axId val="135054080"/>
        <c:axId val="135055616"/>
      </c:barChart>
      <c:catAx>
        <c:axId val="135054080"/>
        <c:scaling>
          <c:orientation val="minMax"/>
        </c:scaling>
        <c:delete val="0"/>
        <c:axPos val="b"/>
        <c:majorTickMark val="out"/>
        <c:minorTickMark val="none"/>
        <c:tickLblPos val="nextTo"/>
        <c:crossAx val="135055616"/>
        <c:crosses val="autoZero"/>
        <c:auto val="1"/>
        <c:lblAlgn val="ctr"/>
        <c:lblOffset val="100"/>
        <c:noMultiLvlLbl val="0"/>
      </c:catAx>
      <c:valAx>
        <c:axId val="135055616"/>
        <c:scaling>
          <c:orientation val="minMax"/>
        </c:scaling>
        <c:delete val="0"/>
        <c:axPos val="l"/>
        <c:majorGridlines/>
        <c:numFmt formatCode="0.00" sourceLinked="1"/>
        <c:majorTickMark val="out"/>
        <c:minorTickMark val="none"/>
        <c:tickLblPos val="nextTo"/>
        <c:crossAx val="135054080"/>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Sheet1!$D$14</c:f>
              <c:strCache>
                <c:ptCount val="1"/>
                <c:pt idx="0">
                  <c:v>Percent Change IN PFA</c:v>
                </c:pt>
              </c:strCache>
            </c:strRef>
          </c:tx>
          <c:spPr>
            <a:solidFill>
              <a:schemeClr val="bg2">
                <a:lumMod val="90000"/>
              </a:schemeClr>
            </a:solidFill>
          </c:spPr>
          <c:invertIfNegative val="0"/>
          <c:dPt>
            <c:idx val="0"/>
            <c:invertIfNegative val="0"/>
            <c:bubble3D val="0"/>
            <c:spPr>
              <a:solidFill>
                <a:schemeClr val="accent4"/>
              </a:solidFill>
            </c:spPr>
          </c:dPt>
          <c:dLbls>
            <c:dLbl>
              <c:idx val="1"/>
              <c:numFmt formatCode="0.0%" sourceLinked="0"/>
              <c:spPr/>
              <c:txPr>
                <a:bodyPr/>
                <a:lstStyle/>
                <a:p>
                  <a:pPr>
                    <a:defRPr/>
                  </a:pPr>
                  <a:endParaRPr lang="en-US"/>
                </a:p>
              </c:txPr>
              <c:dLblPos val="inEnd"/>
              <c:showLegendKey val="0"/>
              <c:showVal val="1"/>
              <c:showCatName val="0"/>
              <c:showSerName val="0"/>
              <c:showPercent val="0"/>
              <c:showBubbleSize val="0"/>
            </c:dLbl>
            <c:numFmt formatCode="0%" sourceLinked="0"/>
            <c:dLblPos val="inEnd"/>
            <c:showLegendKey val="0"/>
            <c:showVal val="1"/>
            <c:showCatName val="0"/>
            <c:showSerName val="0"/>
            <c:showPercent val="0"/>
            <c:showBubbleSize val="0"/>
            <c:showLeaderLines val="0"/>
          </c:dLbls>
          <c:cat>
            <c:strRef>
              <c:f>Sheet1!$A$15:$A$21</c:f>
              <c:strCache>
                <c:ptCount val="7"/>
                <c:pt idx="0">
                  <c:v>Statewide</c:v>
                </c:pt>
                <c:pt idx="1">
                  <c:v>Western Maryland Region</c:v>
                </c:pt>
                <c:pt idx="2">
                  <c:v>Capital Region</c:v>
                </c:pt>
                <c:pt idx="3">
                  <c:v>Baltimore Region</c:v>
                </c:pt>
                <c:pt idx="4">
                  <c:v>Lower Eastern Shore Region</c:v>
                </c:pt>
                <c:pt idx="5">
                  <c:v>Upper Eastern Shore Region</c:v>
                </c:pt>
                <c:pt idx="6">
                  <c:v>Southern Maryland </c:v>
                </c:pt>
              </c:strCache>
            </c:strRef>
          </c:cat>
          <c:val>
            <c:numRef>
              <c:f>Sheet1!$D$15:$D$21</c:f>
              <c:numCache>
                <c:formatCode>0%</c:formatCode>
                <c:ptCount val="7"/>
                <c:pt idx="0">
                  <c:v>1.9373259312428965E-2</c:v>
                </c:pt>
                <c:pt idx="1">
                  <c:v>4.6069051580698833E-3</c:v>
                </c:pt>
                <c:pt idx="2">
                  <c:v>1.2865385075770272E-2</c:v>
                </c:pt>
                <c:pt idx="3">
                  <c:v>2.0785418912712524E-2</c:v>
                </c:pt>
                <c:pt idx="4">
                  <c:v>3.3637603950103949E-2</c:v>
                </c:pt>
                <c:pt idx="5">
                  <c:v>3.9435500587300491E-2</c:v>
                </c:pt>
                <c:pt idx="6">
                  <c:v>6.6174651003682833E-2</c:v>
                </c:pt>
              </c:numCache>
            </c:numRef>
          </c:val>
        </c:ser>
        <c:dLbls>
          <c:dLblPos val="inEnd"/>
          <c:showLegendKey val="0"/>
          <c:showVal val="1"/>
          <c:showCatName val="0"/>
          <c:showSerName val="0"/>
          <c:showPercent val="0"/>
          <c:showBubbleSize val="0"/>
        </c:dLbls>
        <c:gapWidth val="75"/>
        <c:overlap val="-25"/>
        <c:axId val="137831168"/>
        <c:axId val="137832704"/>
      </c:barChart>
      <c:catAx>
        <c:axId val="137831168"/>
        <c:scaling>
          <c:orientation val="minMax"/>
        </c:scaling>
        <c:delete val="0"/>
        <c:axPos val="l"/>
        <c:majorTickMark val="none"/>
        <c:minorTickMark val="none"/>
        <c:tickLblPos val="nextTo"/>
        <c:crossAx val="137832704"/>
        <c:crosses val="autoZero"/>
        <c:auto val="1"/>
        <c:lblAlgn val="ctr"/>
        <c:lblOffset val="100"/>
        <c:noMultiLvlLbl val="0"/>
      </c:catAx>
      <c:valAx>
        <c:axId val="137832704"/>
        <c:scaling>
          <c:orientation val="minMax"/>
        </c:scaling>
        <c:delete val="0"/>
        <c:axPos val="b"/>
        <c:majorGridlines/>
        <c:numFmt formatCode="0%" sourceLinked="1"/>
        <c:majorTickMark val="none"/>
        <c:minorTickMark val="none"/>
        <c:tickLblPos val="nextTo"/>
        <c:crossAx val="137831168"/>
        <c:crosses val="autoZero"/>
        <c:crossBetween val="between"/>
      </c:valAx>
    </c:plotArea>
    <c:plotVisOnly val="1"/>
    <c:dispBlanksAs val="gap"/>
    <c:showDLblsOverMax val="0"/>
  </c:chart>
  <c:txPr>
    <a:bodyPr/>
    <a:lstStyle/>
    <a:p>
      <a:pPr>
        <a:defRPr sz="1000">
          <a:latin typeface="Comic Sans MS" panose="030F0702030302020204" pitchFamily="66"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Sheet1!$D$14</c:f>
              <c:strCache>
                <c:ptCount val="1"/>
                <c:pt idx="0">
                  <c:v>Percent Change IN PFA</c:v>
                </c:pt>
              </c:strCache>
            </c:strRef>
          </c:tx>
          <c:spPr>
            <a:solidFill>
              <a:schemeClr val="bg2">
                <a:lumMod val="90000"/>
              </a:schemeClr>
            </a:solidFill>
          </c:spPr>
          <c:invertIfNegative val="0"/>
          <c:dPt>
            <c:idx val="0"/>
            <c:invertIfNegative val="0"/>
            <c:bubble3D val="0"/>
            <c:spPr>
              <a:solidFill>
                <a:schemeClr val="accent4"/>
              </a:solidFill>
            </c:spPr>
          </c:dPt>
          <c:dLbls>
            <c:dLbl>
              <c:idx val="1"/>
              <c:numFmt formatCode="0.0%" sourceLinked="0"/>
              <c:spPr/>
              <c:txPr>
                <a:bodyPr/>
                <a:lstStyle/>
                <a:p>
                  <a:pPr>
                    <a:defRPr/>
                  </a:pPr>
                  <a:endParaRPr lang="en-US"/>
                </a:p>
              </c:txPr>
              <c:dLblPos val="inEnd"/>
              <c:showLegendKey val="0"/>
              <c:showVal val="1"/>
              <c:showCatName val="0"/>
              <c:showSerName val="0"/>
              <c:showPercent val="0"/>
              <c:showBubbleSize val="0"/>
            </c:dLbl>
            <c:numFmt formatCode="0%" sourceLinked="0"/>
            <c:dLblPos val="inEnd"/>
            <c:showLegendKey val="0"/>
            <c:showVal val="1"/>
            <c:showCatName val="0"/>
            <c:showSerName val="0"/>
            <c:showPercent val="0"/>
            <c:showBubbleSize val="0"/>
            <c:showLeaderLines val="0"/>
          </c:dLbls>
          <c:cat>
            <c:strRef>
              <c:f>Sheet1!$A$15:$A$21</c:f>
              <c:strCache>
                <c:ptCount val="7"/>
                <c:pt idx="0">
                  <c:v>Statewide</c:v>
                </c:pt>
                <c:pt idx="1">
                  <c:v>Western Maryland Region</c:v>
                </c:pt>
                <c:pt idx="2">
                  <c:v>Capital Region</c:v>
                </c:pt>
                <c:pt idx="3">
                  <c:v>Baltimore Region</c:v>
                </c:pt>
                <c:pt idx="4">
                  <c:v>Lower Eastern Shore Region</c:v>
                </c:pt>
                <c:pt idx="5">
                  <c:v>Upper Eastern Shore Region</c:v>
                </c:pt>
                <c:pt idx="6">
                  <c:v>Southern Maryland </c:v>
                </c:pt>
              </c:strCache>
            </c:strRef>
          </c:cat>
          <c:val>
            <c:numRef>
              <c:f>Sheet1!$D$15:$D$21</c:f>
              <c:numCache>
                <c:formatCode>0%</c:formatCode>
                <c:ptCount val="7"/>
                <c:pt idx="0">
                  <c:v>1.9373259312428965E-2</c:v>
                </c:pt>
                <c:pt idx="1">
                  <c:v>4.6069051580698833E-3</c:v>
                </c:pt>
                <c:pt idx="2">
                  <c:v>1.2865385075770272E-2</c:v>
                </c:pt>
                <c:pt idx="3">
                  <c:v>2.0785418912712524E-2</c:v>
                </c:pt>
                <c:pt idx="4">
                  <c:v>3.3637603950103949E-2</c:v>
                </c:pt>
                <c:pt idx="5">
                  <c:v>3.9435500587300491E-2</c:v>
                </c:pt>
                <c:pt idx="6">
                  <c:v>6.6174651003682833E-2</c:v>
                </c:pt>
              </c:numCache>
            </c:numRef>
          </c:val>
        </c:ser>
        <c:dLbls>
          <c:dLblPos val="inEnd"/>
          <c:showLegendKey val="0"/>
          <c:showVal val="1"/>
          <c:showCatName val="0"/>
          <c:showSerName val="0"/>
          <c:showPercent val="0"/>
          <c:showBubbleSize val="0"/>
        </c:dLbls>
        <c:gapWidth val="75"/>
        <c:overlap val="-25"/>
        <c:axId val="137963008"/>
        <c:axId val="137964544"/>
      </c:barChart>
      <c:catAx>
        <c:axId val="137963008"/>
        <c:scaling>
          <c:orientation val="minMax"/>
        </c:scaling>
        <c:delete val="0"/>
        <c:axPos val="l"/>
        <c:majorTickMark val="none"/>
        <c:minorTickMark val="none"/>
        <c:tickLblPos val="nextTo"/>
        <c:crossAx val="137964544"/>
        <c:crosses val="autoZero"/>
        <c:auto val="1"/>
        <c:lblAlgn val="ctr"/>
        <c:lblOffset val="100"/>
        <c:noMultiLvlLbl val="0"/>
      </c:catAx>
      <c:valAx>
        <c:axId val="137964544"/>
        <c:scaling>
          <c:orientation val="minMax"/>
        </c:scaling>
        <c:delete val="0"/>
        <c:axPos val="b"/>
        <c:majorGridlines/>
        <c:numFmt formatCode="0%" sourceLinked="1"/>
        <c:majorTickMark val="none"/>
        <c:minorTickMark val="none"/>
        <c:tickLblPos val="nextTo"/>
        <c:crossAx val="137963008"/>
        <c:crosses val="autoZero"/>
        <c:crossBetween val="between"/>
      </c:valAx>
    </c:plotArea>
    <c:plotVisOnly val="1"/>
    <c:dispBlanksAs val="gap"/>
    <c:showDLblsOverMax val="0"/>
  </c:chart>
  <c:txPr>
    <a:bodyPr/>
    <a:lstStyle/>
    <a:p>
      <a:pPr>
        <a:defRPr sz="1000">
          <a:latin typeface="Comic Sans MS" panose="030F0702030302020204" pitchFamily="66"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'H+T MedTeacherSal'!$G$71</c:f>
              <c:strCache>
                <c:ptCount val="1"/>
                <c:pt idx="0">
                  <c:v>Percent Difference</c:v>
                </c:pt>
              </c:strCache>
            </c:strRef>
          </c:tx>
          <c:spPr>
            <a:solidFill>
              <a:schemeClr val="accent1"/>
            </a:solidFill>
          </c:spPr>
          <c:invertIfNegative val="0"/>
          <c:dPt>
            <c:idx val="0"/>
            <c:invertIfNegative val="0"/>
            <c:bubble3D val="0"/>
            <c:spPr>
              <a:solidFill>
                <a:schemeClr val="accent3"/>
              </a:solidFill>
            </c:spPr>
          </c:dPt>
          <c:dLbls>
            <c:numFmt formatCode="0%" sourceLinked="0"/>
            <c:dLblPos val="inEnd"/>
            <c:showLegendKey val="0"/>
            <c:showVal val="1"/>
            <c:showCatName val="0"/>
            <c:showSerName val="0"/>
            <c:showPercent val="0"/>
            <c:showBubbleSize val="0"/>
            <c:showLeaderLines val="0"/>
          </c:dLbls>
          <c:cat>
            <c:strRef>
              <c:f>'H+T MedTeacherSal'!$A$72:$A$78</c:f>
              <c:strCache>
                <c:ptCount val="7"/>
                <c:pt idx="0">
                  <c:v>Statewide</c:v>
                </c:pt>
                <c:pt idx="1">
                  <c:v>Southern Maryland Region</c:v>
                </c:pt>
                <c:pt idx="2">
                  <c:v>Upper Eastern Shore Region</c:v>
                </c:pt>
                <c:pt idx="3">
                  <c:v>Capital Region</c:v>
                </c:pt>
                <c:pt idx="4">
                  <c:v>Lower Eastern Shore Region</c:v>
                </c:pt>
                <c:pt idx="5">
                  <c:v>Baltimore Region</c:v>
                </c:pt>
                <c:pt idx="6">
                  <c:v>Western Maryland Region</c:v>
                </c:pt>
              </c:strCache>
            </c:strRef>
          </c:cat>
          <c:val>
            <c:numRef>
              <c:f>'H+T MedTeacherSal'!$G$72:$G$78</c:f>
              <c:numCache>
                <c:formatCode>0%</c:formatCode>
                <c:ptCount val="7"/>
                <c:pt idx="0">
                  <c:v>0.3460410857012351</c:v>
                </c:pt>
                <c:pt idx="1">
                  <c:v>0.56960522432972094</c:v>
                </c:pt>
                <c:pt idx="2">
                  <c:v>0.51614803777651408</c:v>
                </c:pt>
                <c:pt idx="3">
                  <c:v>0.39739426830585395</c:v>
                </c:pt>
                <c:pt idx="4">
                  <c:v>0.32721632356129415</c:v>
                </c:pt>
                <c:pt idx="5">
                  <c:v>0.26740563835774889</c:v>
                </c:pt>
                <c:pt idx="6">
                  <c:v>0.13030823507613096</c:v>
                </c:pt>
              </c:numCache>
            </c:numRef>
          </c:val>
        </c:ser>
        <c:dLbls>
          <c:dLblPos val="inEnd"/>
          <c:showLegendKey val="0"/>
          <c:showVal val="1"/>
          <c:showCatName val="0"/>
          <c:showSerName val="0"/>
          <c:showPercent val="0"/>
          <c:showBubbleSize val="0"/>
        </c:dLbls>
        <c:gapWidth val="75"/>
        <c:overlap val="-25"/>
        <c:axId val="138017024"/>
        <c:axId val="137756672"/>
      </c:barChart>
      <c:catAx>
        <c:axId val="138017024"/>
        <c:scaling>
          <c:orientation val="minMax"/>
        </c:scaling>
        <c:delete val="0"/>
        <c:axPos val="l"/>
        <c:majorTickMark val="none"/>
        <c:minorTickMark val="none"/>
        <c:tickLblPos val="nextTo"/>
        <c:crossAx val="137756672"/>
        <c:crosses val="autoZero"/>
        <c:auto val="1"/>
        <c:lblAlgn val="ctr"/>
        <c:lblOffset val="100"/>
        <c:noMultiLvlLbl val="0"/>
      </c:catAx>
      <c:valAx>
        <c:axId val="137756672"/>
        <c:scaling>
          <c:orientation val="minMax"/>
        </c:scaling>
        <c:delete val="0"/>
        <c:axPos val="b"/>
        <c:majorGridlines/>
        <c:numFmt formatCode="0%" sourceLinked="0"/>
        <c:majorTickMark val="none"/>
        <c:minorTickMark val="none"/>
        <c:tickLblPos val="nextTo"/>
        <c:spPr>
          <a:ln w="9525">
            <a:noFill/>
          </a:ln>
        </c:spPr>
        <c:crossAx val="138017024"/>
        <c:crosses val="autoZero"/>
        <c:crossBetween val="between"/>
      </c:valAx>
    </c:plotArea>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barChart>
        <c:barDir val="bar"/>
        <c:grouping val="clustered"/>
        <c:varyColors val="0"/>
        <c:ser>
          <c:idx val="0"/>
          <c:order val="0"/>
          <c:tx>
            <c:strRef>
              <c:f>'H+T 80% AMI &amp; MedTeacherSalary'!$G$72</c:f>
              <c:strCache>
                <c:ptCount val="1"/>
                <c:pt idx="0">
                  <c:v>Percent Difference</c:v>
                </c:pt>
              </c:strCache>
            </c:strRef>
          </c:tx>
          <c:spPr>
            <a:solidFill>
              <a:schemeClr val="accent1"/>
            </a:solidFill>
          </c:spPr>
          <c:invertIfNegative val="0"/>
          <c:dPt>
            <c:idx val="0"/>
            <c:invertIfNegative val="0"/>
            <c:bubble3D val="0"/>
            <c:spPr>
              <a:solidFill>
                <a:schemeClr val="accent3"/>
              </a:solidFill>
            </c:spPr>
          </c:dPt>
          <c:dPt>
            <c:idx val="6"/>
            <c:invertIfNegative val="0"/>
            <c:bubble3D val="0"/>
          </c:dPt>
          <c:dLbls>
            <c:numFmt formatCode="0%" sourceLinked="0"/>
            <c:dLblPos val="inEnd"/>
            <c:showLegendKey val="0"/>
            <c:showVal val="1"/>
            <c:showCatName val="0"/>
            <c:showSerName val="0"/>
            <c:showPercent val="0"/>
            <c:showBubbleSize val="0"/>
            <c:showLeaderLines val="0"/>
          </c:dLbls>
          <c:cat>
            <c:strRef>
              <c:f>'H+T 80% AMI &amp; MedTeacherSalary'!$A$73:$A$79</c:f>
              <c:strCache>
                <c:ptCount val="7"/>
                <c:pt idx="0">
                  <c:v>Statewide</c:v>
                </c:pt>
                <c:pt idx="1">
                  <c:v>Lower Eastern Shore Region</c:v>
                </c:pt>
                <c:pt idx="2">
                  <c:v>Upper Eastern Shore Region</c:v>
                </c:pt>
                <c:pt idx="3">
                  <c:v>Western Maryland Region</c:v>
                </c:pt>
                <c:pt idx="4">
                  <c:v>Southern Maryland Region</c:v>
                </c:pt>
                <c:pt idx="5">
                  <c:v>Baltimore Region</c:v>
                </c:pt>
                <c:pt idx="6">
                  <c:v>Capital Region</c:v>
                </c:pt>
              </c:strCache>
            </c:strRef>
          </c:cat>
          <c:val>
            <c:numRef>
              <c:f>'H+T 80% AMI &amp; MedTeacherSalary'!$G$73:$G$79</c:f>
              <c:numCache>
                <c:formatCode>0%</c:formatCode>
                <c:ptCount val="7"/>
                <c:pt idx="0">
                  <c:v>0.18289045518417679</c:v>
                </c:pt>
                <c:pt idx="1">
                  <c:v>0.48050592818313975</c:v>
                </c:pt>
                <c:pt idx="2">
                  <c:v>0.41795473076588563</c:v>
                </c:pt>
                <c:pt idx="3">
                  <c:v>0.35565000914285955</c:v>
                </c:pt>
                <c:pt idx="4">
                  <c:v>0.25744249715678663</c:v>
                </c:pt>
                <c:pt idx="5">
                  <c:v>0.16907651025618051</c:v>
                </c:pt>
                <c:pt idx="6">
                  <c:v>0.15716042551926898</c:v>
                </c:pt>
              </c:numCache>
            </c:numRef>
          </c:val>
        </c:ser>
        <c:dLbls>
          <c:dLblPos val="inEnd"/>
          <c:showLegendKey val="0"/>
          <c:showVal val="1"/>
          <c:showCatName val="0"/>
          <c:showSerName val="0"/>
          <c:showPercent val="0"/>
          <c:showBubbleSize val="0"/>
        </c:dLbls>
        <c:gapWidth val="75"/>
        <c:overlap val="-25"/>
        <c:axId val="137811072"/>
        <c:axId val="137818496"/>
      </c:barChart>
      <c:catAx>
        <c:axId val="137811072"/>
        <c:scaling>
          <c:orientation val="minMax"/>
        </c:scaling>
        <c:delete val="0"/>
        <c:axPos val="l"/>
        <c:majorTickMark val="none"/>
        <c:minorTickMark val="none"/>
        <c:tickLblPos val="nextTo"/>
        <c:crossAx val="137818496"/>
        <c:crosses val="autoZero"/>
        <c:auto val="1"/>
        <c:lblAlgn val="ctr"/>
        <c:lblOffset val="100"/>
        <c:noMultiLvlLbl val="0"/>
      </c:catAx>
      <c:valAx>
        <c:axId val="137818496"/>
        <c:scaling>
          <c:orientation val="minMax"/>
        </c:scaling>
        <c:delete val="0"/>
        <c:axPos val="b"/>
        <c:majorGridlines/>
        <c:numFmt formatCode="0%" sourceLinked="1"/>
        <c:majorTickMark val="none"/>
        <c:minorTickMark val="none"/>
        <c:tickLblPos val="nextTo"/>
        <c:crossAx val="137811072"/>
        <c:crosses val="autoZero"/>
        <c:crossBetween val="between"/>
      </c:valAx>
    </c:plotArea>
    <c:plotVisOnly val="1"/>
    <c:dispBlanksAs val="gap"/>
    <c:showDLblsOverMax val="0"/>
  </c:chart>
  <c:txPr>
    <a:bodyPr/>
    <a:lstStyle/>
    <a:p>
      <a:pPr>
        <a:defRPr sz="1000">
          <a:latin typeface="Comic Sans MS" panose="030F0702030302020204" pitchFamily="66"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'Avg job accessibility Reg PFA'!$B$22</c:f>
              <c:strCache>
                <c:ptCount val="1"/>
                <c:pt idx="0">
                  <c:v>Auto</c:v>
                </c:pt>
              </c:strCache>
            </c:strRef>
          </c:tx>
          <c:spPr>
            <a:solidFill>
              <a:schemeClr val="bg2">
                <a:lumMod val="75000"/>
              </a:schemeClr>
            </a:solidFill>
            <a:ln>
              <a:solidFill>
                <a:schemeClr val="bg2">
                  <a:lumMod val="75000"/>
                </a:schemeClr>
              </a:solidFill>
            </a:ln>
          </c:spPr>
          <c:invertIfNegative val="0"/>
          <c:cat>
            <c:strRef>
              <c:f>'Avg job accessibility Reg PFA'!$A$23:$A$29</c:f>
              <c:strCache>
                <c:ptCount val="7"/>
                <c:pt idx="0">
                  <c:v>Baltimore Region</c:v>
                </c:pt>
                <c:pt idx="1">
                  <c:v>Capital Region</c:v>
                </c:pt>
                <c:pt idx="2">
                  <c:v>Lower Eastern Shore Region</c:v>
                </c:pt>
                <c:pt idx="3">
                  <c:v>Southern Maryland Region</c:v>
                </c:pt>
                <c:pt idx="4">
                  <c:v>Upper Eastern Shore Region</c:v>
                </c:pt>
                <c:pt idx="5">
                  <c:v>Western Maryland Region</c:v>
                </c:pt>
                <c:pt idx="6">
                  <c:v>Statewide</c:v>
                </c:pt>
              </c:strCache>
            </c:strRef>
          </c:cat>
          <c:val>
            <c:numRef>
              <c:f>'Avg job accessibility Reg PFA'!$B$23:$B$29</c:f>
              <c:numCache>
                <c:formatCode>0.0</c:formatCode>
                <c:ptCount val="7"/>
                <c:pt idx="0">
                  <c:v>1.8586351386513924</c:v>
                </c:pt>
                <c:pt idx="1">
                  <c:v>1.6747368458050884</c:v>
                </c:pt>
                <c:pt idx="2">
                  <c:v>2.2570333596417069</c:v>
                </c:pt>
                <c:pt idx="3">
                  <c:v>2.41163149486915</c:v>
                </c:pt>
                <c:pt idx="4">
                  <c:v>2.4795629181222729</c:v>
                </c:pt>
                <c:pt idx="5">
                  <c:v>2.7187233435572957</c:v>
                </c:pt>
                <c:pt idx="6">
                  <c:v>1.8058584611019739</c:v>
                </c:pt>
              </c:numCache>
            </c:numRef>
          </c:val>
        </c:ser>
        <c:ser>
          <c:idx val="1"/>
          <c:order val="1"/>
          <c:tx>
            <c:strRef>
              <c:f>'Avg job accessibility Reg PFA'!$C$22</c:f>
              <c:strCache>
                <c:ptCount val="1"/>
                <c:pt idx="0">
                  <c:v>Transit</c:v>
                </c:pt>
              </c:strCache>
            </c:strRef>
          </c:tx>
          <c:spPr>
            <a:solidFill>
              <a:schemeClr val="accent4"/>
            </a:solidFill>
          </c:spPr>
          <c:invertIfNegative val="0"/>
          <c:dLbls>
            <c:dLbl>
              <c:idx val="2"/>
              <c:tx>
                <c:rich>
                  <a:bodyPr rot="-5400000" vert="horz"/>
                  <a:lstStyle/>
                  <a:p>
                    <a:pPr>
                      <a:defRPr/>
                    </a:pPr>
                    <a:r>
                      <a:rPr lang="en-US" smtClean="0"/>
                      <a:t>Incomplete Data</a:t>
                    </a:r>
                    <a:endParaRPr lang="en-US"/>
                  </a:p>
                </c:rich>
              </c:tx>
              <c:spPr/>
              <c:dLblPos val="inEnd"/>
              <c:showLegendKey val="0"/>
              <c:showVal val="1"/>
              <c:showCatName val="0"/>
              <c:showSerName val="0"/>
              <c:showPercent val="0"/>
              <c:showBubbleSize val="0"/>
            </c:dLbl>
            <c:dLbl>
              <c:idx val="3"/>
              <c:tx>
                <c:rich>
                  <a:bodyPr rot="-5400000" vert="horz"/>
                  <a:lstStyle/>
                  <a:p>
                    <a:pPr>
                      <a:defRPr/>
                    </a:pPr>
                    <a:r>
                      <a:rPr lang="en-US" smtClean="0"/>
                      <a:t>Incomplete Data</a:t>
                    </a:r>
                    <a:endParaRPr lang="en-US"/>
                  </a:p>
                </c:rich>
              </c:tx>
              <c:spPr/>
              <c:dLblPos val="inEnd"/>
              <c:showLegendKey val="0"/>
              <c:showVal val="1"/>
              <c:showCatName val="0"/>
              <c:showSerName val="0"/>
              <c:showPercent val="0"/>
              <c:showBubbleSize val="0"/>
            </c:dLbl>
            <c:dLbl>
              <c:idx val="4"/>
              <c:tx>
                <c:rich>
                  <a:bodyPr rot="-5400000" vert="horz"/>
                  <a:lstStyle/>
                  <a:p>
                    <a:pPr>
                      <a:defRPr/>
                    </a:pPr>
                    <a:r>
                      <a:rPr lang="en-US" smtClean="0"/>
                      <a:t>Incomplete</a:t>
                    </a:r>
                    <a:r>
                      <a:rPr lang="en-US" baseline="0" smtClean="0"/>
                      <a:t> Data</a:t>
                    </a:r>
                    <a:endParaRPr lang="en-US"/>
                  </a:p>
                </c:rich>
              </c:tx>
              <c:spPr/>
              <c:dLblPos val="inEnd"/>
              <c:showLegendKey val="0"/>
              <c:showVal val="1"/>
              <c:showCatName val="0"/>
              <c:showSerName val="0"/>
              <c:showPercent val="0"/>
              <c:showBubbleSize val="0"/>
            </c:dLbl>
            <c:dLbl>
              <c:idx val="5"/>
              <c:tx>
                <c:rich>
                  <a:bodyPr rot="-5400000" vert="horz"/>
                  <a:lstStyle/>
                  <a:p>
                    <a:pPr>
                      <a:defRPr/>
                    </a:pPr>
                    <a:r>
                      <a:rPr lang="en-US" smtClean="0"/>
                      <a:t>Incomplete Data</a:t>
                    </a:r>
                    <a:endParaRPr lang="en-US"/>
                  </a:p>
                </c:rich>
              </c:tx>
              <c:spPr/>
              <c:dLblPos val="in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'Avg job accessibility Reg PFA'!$A$23:$A$29</c:f>
              <c:strCache>
                <c:ptCount val="7"/>
                <c:pt idx="0">
                  <c:v>Baltimore Region</c:v>
                </c:pt>
                <c:pt idx="1">
                  <c:v>Capital Region</c:v>
                </c:pt>
                <c:pt idx="2">
                  <c:v>Lower Eastern Shore Region</c:v>
                </c:pt>
                <c:pt idx="3">
                  <c:v>Southern Maryland Region</c:v>
                </c:pt>
                <c:pt idx="4">
                  <c:v>Upper Eastern Shore Region</c:v>
                </c:pt>
                <c:pt idx="5">
                  <c:v>Western Maryland Region</c:v>
                </c:pt>
                <c:pt idx="6">
                  <c:v>Statewide</c:v>
                </c:pt>
              </c:strCache>
            </c:strRef>
          </c:cat>
          <c:val>
            <c:numRef>
              <c:f>'Avg job accessibility Reg PFA'!$C$23:$C$29</c:f>
              <c:numCache>
                <c:formatCode>0.0</c:formatCode>
                <c:ptCount val="7"/>
                <c:pt idx="0">
                  <c:v>1.7073332097983289</c:v>
                </c:pt>
                <c:pt idx="1">
                  <c:v>1.6416105765243936</c:v>
                </c:pt>
                <c:pt idx="2">
                  <c:v>0</c:v>
                </c:pt>
                <c:pt idx="3">
                  <c:v>0</c:v>
                </c:pt>
                <c:pt idx="4">
                  <c:v>0</c:v>
                </c:pt>
                <c:pt idx="5">
                  <c:v>0</c:v>
                </c:pt>
                <c:pt idx="6">
                  <c:v>1.6966464433827433</c:v>
                </c:pt>
              </c:numCache>
            </c:numRef>
          </c:val>
        </c:ser>
        <c:dLbls>
          <c:dLblPos val="inEnd"/>
          <c:showLegendKey val="0"/>
          <c:showVal val="1"/>
          <c:showCatName val="0"/>
          <c:showSerName val="0"/>
          <c:showPercent val="0"/>
          <c:showBubbleSize val="0"/>
        </c:dLbls>
        <c:gapWidth val="150"/>
        <c:axId val="155348352"/>
        <c:axId val="155358336"/>
      </c:barChart>
      <c:catAx>
        <c:axId val="155348352"/>
        <c:scaling>
          <c:orientation val="minMax"/>
        </c:scaling>
        <c:delete val="0"/>
        <c:axPos val="b"/>
        <c:majorTickMark val="out"/>
        <c:minorTickMark val="none"/>
        <c:tickLblPos val="nextTo"/>
        <c:crossAx val="155358336"/>
        <c:crosses val="autoZero"/>
        <c:auto val="1"/>
        <c:lblAlgn val="ctr"/>
        <c:lblOffset val="100"/>
        <c:noMultiLvlLbl val="0"/>
      </c:catAx>
      <c:valAx>
        <c:axId val="155358336"/>
        <c:scaling>
          <c:orientation val="minMax"/>
        </c:scaling>
        <c:delete val="0"/>
        <c:axPos val="l"/>
        <c:majorGridlines/>
        <c:numFmt formatCode="0.0" sourceLinked="1"/>
        <c:majorTickMark val="out"/>
        <c:minorTickMark val="none"/>
        <c:tickLblPos val="nextTo"/>
        <c:crossAx val="155348352"/>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'Avg job accessibility Reg PFA'!$B$22</c:f>
              <c:strCache>
                <c:ptCount val="1"/>
                <c:pt idx="0">
                  <c:v>Auto</c:v>
                </c:pt>
              </c:strCache>
            </c:strRef>
          </c:tx>
          <c:spPr>
            <a:solidFill>
              <a:schemeClr val="bg2">
                <a:lumMod val="75000"/>
              </a:schemeClr>
            </a:solidFill>
            <a:ln>
              <a:solidFill>
                <a:schemeClr val="bg2">
                  <a:lumMod val="75000"/>
                </a:schemeClr>
              </a:solidFill>
            </a:ln>
          </c:spPr>
          <c:invertIfNegative val="0"/>
          <c:cat>
            <c:strRef>
              <c:f>'Avg job accessibility Reg PFA'!$A$23:$A$29</c:f>
              <c:strCache>
                <c:ptCount val="7"/>
                <c:pt idx="0">
                  <c:v>Baltimore Region</c:v>
                </c:pt>
                <c:pt idx="1">
                  <c:v>Capital Region</c:v>
                </c:pt>
                <c:pt idx="2">
                  <c:v>Lower Eastern Shore Region</c:v>
                </c:pt>
                <c:pt idx="3">
                  <c:v>Southern Maryland Region</c:v>
                </c:pt>
                <c:pt idx="4">
                  <c:v>Upper Eastern Shore Region</c:v>
                </c:pt>
                <c:pt idx="5">
                  <c:v>Western Maryland Region</c:v>
                </c:pt>
                <c:pt idx="6">
                  <c:v>Statewide</c:v>
                </c:pt>
              </c:strCache>
            </c:strRef>
          </c:cat>
          <c:val>
            <c:numRef>
              <c:f>'Avg job accessibility Reg PFA'!$B$23:$B$29</c:f>
              <c:numCache>
                <c:formatCode>0.0</c:formatCode>
                <c:ptCount val="7"/>
                <c:pt idx="0">
                  <c:v>1.8586351386513924</c:v>
                </c:pt>
                <c:pt idx="1">
                  <c:v>1.6747368458050884</c:v>
                </c:pt>
                <c:pt idx="2">
                  <c:v>2.2570333596417069</c:v>
                </c:pt>
                <c:pt idx="3">
                  <c:v>2.41163149486915</c:v>
                </c:pt>
                <c:pt idx="4">
                  <c:v>2.4795629181222729</c:v>
                </c:pt>
                <c:pt idx="5">
                  <c:v>2.7187233435572957</c:v>
                </c:pt>
                <c:pt idx="6">
                  <c:v>1.8058584611019739</c:v>
                </c:pt>
              </c:numCache>
            </c:numRef>
          </c:val>
        </c:ser>
        <c:ser>
          <c:idx val="1"/>
          <c:order val="1"/>
          <c:tx>
            <c:strRef>
              <c:f>'Avg job accessibility Reg PFA'!$C$22</c:f>
              <c:strCache>
                <c:ptCount val="1"/>
                <c:pt idx="0">
                  <c:v>Transit</c:v>
                </c:pt>
              </c:strCache>
            </c:strRef>
          </c:tx>
          <c:spPr>
            <a:solidFill>
              <a:schemeClr val="accent4"/>
            </a:solidFill>
          </c:spPr>
          <c:invertIfNegative val="0"/>
          <c:dLbls>
            <c:dLbl>
              <c:idx val="2"/>
              <c:tx>
                <c:rich>
                  <a:bodyPr rot="-5400000" vert="horz"/>
                  <a:lstStyle/>
                  <a:p>
                    <a:pPr>
                      <a:defRPr/>
                    </a:pPr>
                    <a:r>
                      <a:rPr lang="en-US" smtClean="0"/>
                      <a:t>Incomplete Data</a:t>
                    </a:r>
                    <a:endParaRPr lang="en-US"/>
                  </a:p>
                </c:rich>
              </c:tx>
              <c:spPr/>
              <c:dLblPos val="inEnd"/>
              <c:showLegendKey val="0"/>
              <c:showVal val="1"/>
              <c:showCatName val="0"/>
              <c:showSerName val="0"/>
              <c:showPercent val="0"/>
              <c:showBubbleSize val="0"/>
            </c:dLbl>
            <c:dLbl>
              <c:idx val="3"/>
              <c:tx>
                <c:rich>
                  <a:bodyPr rot="-5400000" vert="horz"/>
                  <a:lstStyle/>
                  <a:p>
                    <a:pPr>
                      <a:defRPr/>
                    </a:pPr>
                    <a:r>
                      <a:rPr lang="en-US" smtClean="0"/>
                      <a:t>Incomplete Data</a:t>
                    </a:r>
                    <a:endParaRPr lang="en-US"/>
                  </a:p>
                </c:rich>
              </c:tx>
              <c:spPr/>
              <c:dLblPos val="inEnd"/>
              <c:showLegendKey val="0"/>
              <c:showVal val="1"/>
              <c:showCatName val="0"/>
              <c:showSerName val="0"/>
              <c:showPercent val="0"/>
              <c:showBubbleSize val="0"/>
            </c:dLbl>
            <c:dLbl>
              <c:idx val="4"/>
              <c:tx>
                <c:rich>
                  <a:bodyPr rot="-5400000" vert="horz"/>
                  <a:lstStyle/>
                  <a:p>
                    <a:pPr>
                      <a:defRPr/>
                    </a:pPr>
                    <a:r>
                      <a:rPr lang="en-US" smtClean="0"/>
                      <a:t>Incomplete</a:t>
                    </a:r>
                    <a:r>
                      <a:rPr lang="en-US" baseline="0" smtClean="0"/>
                      <a:t> Data</a:t>
                    </a:r>
                    <a:endParaRPr lang="en-US"/>
                  </a:p>
                </c:rich>
              </c:tx>
              <c:spPr/>
              <c:dLblPos val="inEnd"/>
              <c:showLegendKey val="0"/>
              <c:showVal val="1"/>
              <c:showCatName val="0"/>
              <c:showSerName val="0"/>
              <c:showPercent val="0"/>
              <c:showBubbleSize val="0"/>
            </c:dLbl>
            <c:dLbl>
              <c:idx val="5"/>
              <c:tx>
                <c:rich>
                  <a:bodyPr rot="-5400000" vert="horz"/>
                  <a:lstStyle/>
                  <a:p>
                    <a:pPr>
                      <a:defRPr/>
                    </a:pPr>
                    <a:r>
                      <a:rPr lang="en-US" smtClean="0"/>
                      <a:t>Incomplete Data</a:t>
                    </a:r>
                    <a:endParaRPr lang="en-US"/>
                  </a:p>
                </c:rich>
              </c:tx>
              <c:spPr/>
              <c:dLblPos val="in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'Avg job accessibility Reg PFA'!$A$23:$A$29</c:f>
              <c:strCache>
                <c:ptCount val="7"/>
                <c:pt idx="0">
                  <c:v>Baltimore Region</c:v>
                </c:pt>
                <c:pt idx="1">
                  <c:v>Capital Region</c:v>
                </c:pt>
                <c:pt idx="2">
                  <c:v>Lower Eastern Shore Region</c:v>
                </c:pt>
                <c:pt idx="3">
                  <c:v>Southern Maryland Region</c:v>
                </c:pt>
                <c:pt idx="4">
                  <c:v>Upper Eastern Shore Region</c:v>
                </c:pt>
                <c:pt idx="5">
                  <c:v>Western Maryland Region</c:v>
                </c:pt>
                <c:pt idx="6">
                  <c:v>Statewide</c:v>
                </c:pt>
              </c:strCache>
            </c:strRef>
          </c:cat>
          <c:val>
            <c:numRef>
              <c:f>'Avg job accessibility Reg PFA'!$C$23:$C$29</c:f>
              <c:numCache>
                <c:formatCode>0.0</c:formatCode>
                <c:ptCount val="7"/>
                <c:pt idx="0">
                  <c:v>1.7073332097983289</c:v>
                </c:pt>
                <c:pt idx="1">
                  <c:v>1.6416105765243936</c:v>
                </c:pt>
                <c:pt idx="2">
                  <c:v>0</c:v>
                </c:pt>
                <c:pt idx="3">
                  <c:v>0</c:v>
                </c:pt>
                <c:pt idx="4">
                  <c:v>0</c:v>
                </c:pt>
                <c:pt idx="5">
                  <c:v>0</c:v>
                </c:pt>
                <c:pt idx="6">
                  <c:v>1.6966464433827433</c:v>
                </c:pt>
              </c:numCache>
            </c:numRef>
          </c:val>
        </c:ser>
        <c:dLbls>
          <c:dLblPos val="inEnd"/>
          <c:showLegendKey val="0"/>
          <c:showVal val="1"/>
          <c:showCatName val="0"/>
          <c:showSerName val="0"/>
          <c:showPercent val="0"/>
          <c:showBubbleSize val="0"/>
        </c:dLbls>
        <c:gapWidth val="150"/>
        <c:axId val="1399808"/>
        <c:axId val="1430272"/>
      </c:barChart>
      <c:catAx>
        <c:axId val="1399808"/>
        <c:scaling>
          <c:orientation val="minMax"/>
        </c:scaling>
        <c:delete val="0"/>
        <c:axPos val="b"/>
        <c:majorTickMark val="out"/>
        <c:minorTickMark val="none"/>
        <c:tickLblPos val="nextTo"/>
        <c:crossAx val="1430272"/>
        <c:crosses val="autoZero"/>
        <c:auto val="1"/>
        <c:lblAlgn val="ctr"/>
        <c:lblOffset val="100"/>
        <c:noMultiLvlLbl val="0"/>
      </c:catAx>
      <c:valAx>
        <c:axId val="1430272"/>
        <c:scaling>
          <c:orientation val="minMax"/>
        </c:scaling>
        <c:delete val="0"/>
        <c:axPos val="l"/>
        <c:majorGridlines/>
        <c:numFmt formatCode="0.0" sourceLinked="1"/>
        <c:majorTickMark val="out"/>
        <c:minorTickMark val="none"/>
        <c:tickLblPos val="nextTo"/>
        <c:crossAx val="1399808"/>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Regions!$P$19</c:f>
              <c:strCache>
                <c:ptCount val="1"/>
                <c:pt idx="0">
                  <c:v>Walk &amp; Transit</c:v>
                </c:pt>
              </c:strCache>
            </c:strRef>
          </c:tx>
          <c:spPr>
            <a:solidFill>
              <a:schemeClr val="accent1"/>
            </a:solidFill>
          </c:spPr>
          <c:invertIfNegative val="0"/>
          <c:dLbls>
            <c:txPr>
              <a:bodyPr/>
              <a:lstStyle/>
              <a:p>
                <a:pPr>
                  <a:defRPr>
                    <a:solidFill>
                      <a:schemeClr val="tx1"/>
                    </a:solidFill>
                  </a:defRPr>
                </a:pPr>
                <a:endParaRPr lang="en-US"/>
              </a:p>
            </c:txPr>
            <c:dLblPos val="inEnd"/>
            <c:showLegendKey val="0"/>
            <c:showVal val="1"/>
            <c:showCatName val="0"/>
            <c:showSerName val="0"/>
            <c:showPercent val="0"/>
            <c:showBubbleSize val="0"/>
            <c:showLeaderLines val="0"/>
          </c:dLbls>
          <c:cat>
            <c:strRef>
              <c:f>Regions!$J$25:$J$26</c:f>
              <c:strCache>
                <c:ptCount val="2"/>
                <c:pt idx="0">
                  <c:v>Baltimore Region</c:v>
                </c:pt>
                <c:pt idx="1">
                  <c:v>Capital Region</c:v>
                </c:pt>
              </c:strCache>
            </c:strRef>
          </c:cat>
          <c:val>
            <c:numRef>
              <c:f>Regions!$P$25:$P$26</c:f>
              <c:numCache>
                <c:formatCode>0%</c:formatCode>
                <c:ptCount val="2"/>
                <c:pt idx="0">
                  <c:v>4.5106201480081563E-2</c:v>
                </c:pt>
                <c:pt idx="1">
                  <c:v>2.9201789335289358E-2</c:v>
                </c:pt>
              </c:numCache>
            </c:numRef>
          </c:val>
        </c:ser>
        <c:ser>
          <c:idx val="1"/>
          <c:order val="1"/>
          <c:tx>
            <c:strRef>
              <c:f>Regions!$Q$19</c:f>
              <c:strCache>
                <c:ptCount val="1"/>
                <c:pt idx="0">
                  <c:v>Drive &amp; Transit</c:v>
                </c:pt>
              </c:strCache>
            </c:strRef>
          </c:tx>
          <c:spPr>
            <a:solidFill>
              <a:schemeClr val="accent3"/>
            </a:solidFill>
          </c:spPr>
          <c:invertIfNegative val="0"/>
          <c:cat>
            <c:strRef>
              <c:f>Regions!$J$25:$J$26</c:f>
              <c:strCache>
                <c:ptCount val="2"/>
                <c:pt idx="0">
                  <c:v>Baltimore Region</c:v>
                </c:pt>
                <c:pt idx="1">
                  <c:v>Capital Region</c:v>
                </c:pt>
              </c:strCache>
            </c:strRef>
          </c:cat>
          <c:val>
            <c:numRef>
              <c:f>Regions!$Q$25:$Q$26</c:f>
              <c:numCache>
                <c:formatCode>0%</c:formatCode>
                <c:ptCount val="2"/>
                <c:pt idx="0">
                  <c:v>0.15942865291058991</c:v>
                </c:pt>
                <c:pt idx="1">
                  <c:v>0.11559592332475438</c:v>
                </c:pt>
              </c:numCache>
            </c:numRef>
          </c:val>
        </c:ser>
        <c:dLbls>
          <c:dLblPos val="inEnd"/>
          <c:showLegendKey val="0"/>
          <c:showVal val="1"/>
          <c:showCatName val="0"/>
          <c:showSerName val="0"/>
          <c:showPercent val="0"/>
          <c:showBubbleSize val="0"/>
        </c:dLbls>
        <c:gapWidth val="150"/>
        <c:overlap val="-25"/>
        <c:axId val="140723712"/>
        <c:axId val="140725248"/>
      </c:barChart>
      <c:catAx>
        <c:axId val="140723712"/>
        <c:scaling>
          <c:orientation val="minMax"/>
        </c:scaling>
        <c:delete val="0"/>
        <c:axPos val="l"/>
        <c:majorTickMark val="none"/>
        <c:minorTickMark val="none"/>
        <c:tickLblPos val="nextTo"/>
        <c:crossAx val="140725248"/>
        <c:crosses val="autoZero"/>
        <c:auto val="1"/>
        <c:lblAlgn val="ctr"/>
        <c:lblOffset val="100"/>
        <c:noMultiLvlLbl val="0"/>
      </c:catAx>
      <c:valAx>
        <c:axId val="140725248"/>
        <c:scaling>
          <c:orientation val="minMax"/>
        </c:scaling>
        <c:delete val="0"/>
        <c:axPos val="b"/>
        <c:majorGridlines/>
        <c:numFmt formatCode="0%" sourceLinked="1"/>
        <c:majorTickMark val="none"/>
        <c:minorTickMark val="none"/>
        <c:tickLblPos val="nextTo"/>
        <c:spPr>
          <a:ln w="9525">
            <a:noFill/>
          </a:ln>
        </c:spPr>
        <c:crossAx val="140723712"/>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44621787141473"/>
          <c:y val="3.0866359269839369E-2"/>
          <c:w val="0.79033234021422993"/>
          <c:h val="0.8067405765358665"/>
        </c:manualLayout>
      </c:layout>
      <c:barChart>
        <c:barDir val="bar"/>
        <c:grouping val="percentStacked"/>
        <c:varyColors val="0"/>
        <c:ser>
          <c:idx val="9"/>
          <c:order val="0"/>
          <c:tx>
            <c:strRef>
              <c:f>Sheet4!$K$15</c:f>
              <c:strCache>
                <c:ptCount val="1"/>
                <c:pt idx="0">
                  <c:v>Safety &amp; Maintenance In PFAs</c:v>
                </c:pt>
              </c:strCache>
            </c:strRef>
          </c:tx>
          <c:spPr>
            <a:solidFill>
              <a:schemeClr val="accent3">
                <a:lumMod val="50000"/>
              </a:schemeClr>
            </a:solidFill>
          </c:spPr>
          <c:invertIfNegative val="0"/>
          <c:dLbls>
            <c:dLbl>
              <c:idx val="2"/>
              <c:delete val="1"/>
            </c:dLbl>
            <c:spPr>
              <a:noFill/>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Sheet4!$A$16:$A$23</c:f>
              <c:strCache>
                <c:ptCount val="8"/>
                <c:pt idx="0">
                  <c:v>Statewide</c:v>
                </c:pt>
                <c:pt idx="1">
                  <c:v>Multi</c:v>
                </c:pt>
                <c:pt idx="2">
                  <c:v>Western Maryland</c:v>
                </c:pt>
                <c:pt idx="3">
                  <c:v>Upper Eastern Shore</c:v>
                </c:pt>
                <c:pt idx="4">
                  <c:v>Southern Maryland</c:v>
                </c:pt>
                <c:pt idx="5">
                  <c:v>Lower Eastern Shore</c:v>
                </c:pt>
                <c:pt idx="6">
                  <c:v>Capital Region</c:v>
                </c:pt>
                <c:pt idx="7">
                  <c:v>Baltimore Region</c:v>
                </c:pt>
              </c:strCache>
            </c:strRef>
          </c:cat>
          <c:val>
            <c:numRef>
              <c:f>Sheet4!$K$16:$K$23</c:f>
              <c:numCache>
                <c:formatCode>0%</c:formatCode>
                <c:ptCount val="8"/>
                <c:pt idx="0">
                  <c:v>0.28553860333618986</c:v>
                </c:pt>
                <c:pt idx="1">
                  <c:v>0.28475452196382428</c:v>
                </c:pt>
                <c:pt idx="2">
                  <c:v>0</c:v>
                </c:pt>
                <c:pt idx="3">
                  <c:v>9.8452483752215603E-2</c:v>
                </c:pt>
                <c:pt idx="4">
                  <c:v>0.13589412524209168</c:v>
                </c:pt>
                <c:pt idx="5">
                  <c:v>5.9212417361310721E-2</c:v>
                </c:pt>
                <c:pt idx="6">
                  <c:v>0.11038288013656872</c:v>
                </c:pt>
                <c:pt idx="7">
                  <c:v>0.44599767923910777</c:v>
                </c:pt>
              </c:numCache>
            </c:numRef>
          </c:val>
        </c:ser>
        <c:ser>
          <c:idx val="10"/>
          <c:order val="1"/>
          <c:tx>
            <c:strRef>
              <c:f>Sheet4!$L$15</c:f>
              <c:strCache>
                <c:ptCount val="1"/>
                <c:pt idx="0">
                  <c:v>Safety &amp; Maintenance Outside PFAs</c:v>
                </c:pt>
              </c:strCache>
            </c:strRef>
          </c:tx>
          <c:spPr>
            <a:solidFill>
              <a:schemeClr val="accent3"/>
            </a:solidFill>
          </c:spPr>
          <c:invertIfNegative val="0"/>
          <c:dLbls>
            <c:dLbl>
              <c:idx val="2"/>
              <c:delete val="1"/>
            </c:dLbl>
            <c:dLbl>
              <c:idx val="4"/>
              <c:delete val="1"/>
            </c:dLbl>
            <c:dLbl>
              <c:idx val="6"/>
              <c:delete val="1"/>
            </c:dLbl>
            <c:dLblPos val="inEnd"/>
            <c:showLegendKey val="0"/>
            <c:showVal val="1"/>
            <c:showCatName val="0"/>
            <c:showSerName val="0"/>
            <c:showPercent val="0"/>
            <c:showBubbleSize val="0"/>
            <c:showLeaderLines val="0"/>
          </c:dLbls>
          <c:cat>
            <c:strRef>
              <c:f>Sheet4!$A$16:$A$23</c:f>
              <c:strCache>
                <c:ptCount val="8"/>
                <c:pt idx="0">
                  <c:v>Statewide</c:v>
                </c:pt>
                <c:pt idx="1">
                  <c:v>Multi</c:v>
                </c:pt>
                <c:pt idx="2">
                  <c:v>Western Maryland</c:v>
                </c:pt>
                <c:pt idx="3">
                  <c:v>Upper Eastern Shore</c:v>
                </c:pt>
                <c:pt idx="4">
                  <c:v>Southern Maryland</c:v>
                </c:pt>
                <c:pt idx="5">
                  <c:v>Lower Eastern Shore</c:v>
                </c:pt>
                <c:pt idx="6">
                  <c:v>Capital Region</c:v>
                </c:pt>
                <c:pt idx="7">
                  <c:v>Baltimore Region</c:v>
                </c:pt>
              </c:strCache>
            </c:strRef>
          </c:cat>
          <c:val>
            <c:numRef>
              <c:f>Sheet4!$L$16:$L$23</c:f>
              <c:numCache>
                <c:formatCode>0%</c:formatCode>
                <c:ptCount val="8"/>
                <c:pt idx="0">
                  <c:v>0.13757317171047692</c:v>
                </c:pt>
                <c:pt idx="1">
                  <c:v>0.30885600187925771</c:v>
                </c:pt>
                <c:pt idx="2">
                  <c:v>0</c:v>
                </c:pt>
                <c:pt idx="3">
                  <c:v>0.7947893469072399</c:v>
                </c:pt>
                <c:pt idx="4">
                  <c:v>0</c:v>
                </c:pt>
                <c:pt idx="5">
                  <c:v>0.3509629203794194</c:v>
                </c:pt>
                <c:pt idx="6">
                  <c:v>0</c:v>
                </c:pt>
                <c:pt idx="7">
                  <c:v>7.0736097749655363E-2</c:v>
                </c:pt>
              </c:numCache>
            </c:numRef>
          </c:val>
        </c:ser>
        <c:ser>
          <c:idx val="11"/>
          <c:order val="2"/>
          <c:tx>
            <c:strRef>
              <c:f>Sheet4!$M$15</c:f>
              <c:strCache>
                <c:ptCount val="1"/>
                <c:pt idx="0">
                  <c:v>Safety &amp; Maintenance Not Specified</c:v>
                </c:pt>
              </c:strCache>
            </c:strRef>
          </c:tx>
          <c:spPr>
            <a:solidFill>
              <a:schemeClr val="accent3">
                <a:lumMod val="20000"/>
                <a:lumOff val="80000"/>
              </a:schemeClr>
            </a:solidFill>
          </c:spPr>
          <c:invertIfNegative val="0"/>
          <c:dLbls>
            <c:dLbl>
              <c:idx val="0"/>
              <c:delete val="1"/>
            </c:dLbl>
            <c:dLbl>
              <c:idx val="2"/>
              <c:delete val="1"/>
            </c:dLbl>
            <c:dLbl>
              <c:idx val="3"/>
              <c:delete val="1"/>
            </c:dLbl>
            <c:dLbl>
              <c:idx val="4"/>
              <c:delete val="1"/>
            </c:dLbl>
            <c:dLbl>
              <c:idx val="5"/>
              <c:delete val="1"/>
            </c:dLbl>
            <c:dLbl>
              <c:idx val="6"/>
              <c:delete val="1"/>
            </c:dLbl>
            <c:dLbl>
              <c:idx val="7"/>
              <c:delete val="1"/>
            </c:dLbl>
            <c:dLblPos val="inEnd"/>
            <c:showLegendKey val="0"/>
            <c:showVal val="1"/>
            <c:showCatName val="0"/>
            <c:showSerName val="0"/>
            <c:showPercent val="0"/>
            <c:showBubbleSize val="0"/>
            <c:showLeaderLines val="0"/>
          </c:dLbls>
          <c:cat>
            <c:strRef>
              <c:f>Sheet4!$A$16:$A$23</c:f>
              <c:strCache>
                <c:ptCount val="8"/>
                <c:pt idx="0">
                  <c:v>Statewide</c:v>
                </c:pt>
                <c:pt idx="1">
                  <c:v>Multi</c:v>
                </c:pt>
                <c:pt idx="2">
                  <c:v>Western Maryland</c:v>
                </c:pt>
                <c:pt idx="3">
                  <c:v>Upper Eastern Shore</c:v>
                </c:pt>
                <c:pt idx="4">
                  <c:v>Southern Maryland</c:v>
                </c:pt>
                <c:pt idx="5">
                  <c:v>Lower Eastern Shore</c:v>
                </c:pt>
                <c:pt idx="6">
                  <c:v>Capital Region</c:v>
                </c:pt>
                <c:pt idx="7">
                  <c:v>Baltimore Region</c:v>
                </c:pt>
              </c:strCache>
            </c:strRef>
          </c:cat>
          <c:val>
            <c:numRef>
              <c:f>Sheet4!$M$16:$M$23</c:f>
              <c:numCache>
                <c:formatCode>0%</c:formatCode>
                <c:ptCount val="8"/>
                <c:pt idx="0">
                  <c:v>1.7009752776058968E-3</c:v>
                </c:pt>
                <c:pt idx="1">
                  <c:v>6.1733615221987316E-2</c:v>
                </c:pt>
                <c:pt idx="2">
                  <c:v>0</c:v>
                </c:pt>
                <c:pt idx="3">
                  <c:v>0</c:v>
                </c:pt>
                <c:pt idx="4">
                  <c:v>0</c:v>
                </c:pt>
                <c:pt idx="5">
                  <c:v>0</c:v>
                </c:pt>
                <c:pt idx="6">
                  <c:v>0</c:v>
                </c:pt>
                <c:pt idx="7">
                  <c:v>0</c:v>
                </c:pt>
              </c:numCache>
            </c:numRef>
          </c:val>
        </c:ser>
        <c:ser>
          <c:idx val="13"/>
          <c:order val="3"/>
          <c:tx>
            <c:strRef>
              <c:f>Sheet4!$O$15</c:f>
              <c:strCache>
                <c:ptCount val="1"/>
                <c:pt idx="0">
                  <c:v>Capacity In PFAs</c:v>
                </c:pt>
              </c:strCache>
            </c:strRef>
          </c:tx>
          <c:spPr>
            <a:solidFill>
              <a:schemeClr val="accent1">
                <a:lumMod val="50000"/>
              </a:schemeClr>
            </a:solidFill>
          </c:spPr>
          <c:invertIfNegative val="0"/>
          <c:dLbls>
            <c:dLbl>
              <c:idx val="1"/>
              <c:delete val="1"/>
            </c:dLbl>
            <c:dLbl>
              <c:idx val="3"/>
              <c:layout>
                <c:manualLayout>
                  <c:x val="7.5023054550614711E-3"/>
                  <c:y val="-2.806032660894488E-3"/>
                </c:manualLayout>
              </c:layout>
              <c:dLblPos val="ctr"/>
              <c:showLegendKey val="0"/>
              <c:showVal val="1"/>
              <c:showCatName val="0"/>
              <c:showSerName val="0"/>
              <c:showPercent val="0"/>
              <c:showBubbleSize val="0"/>
            </c:dLbl>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Sheet4!$A$16:$A$23</c:f>
              <c:strCache>
                <c:ptCount val="8"/>
                <c:pt idx="0">
                  <c:v>Statewide</c:v>
                </c:pt>
                <c:pt idx="1">
                  <c:v>Multi</c:v>
                </c:pt>
                <c:pt idx="2">
                  <c:v>Western Maryland</c:v>
                </c:pt>
                <c:pt idx="3">
                  <c:v>Upper Eastern Shore</c:v>
                </c:pt>
                <c:pt idx="4">
                  <c:v>Southern Maryland</c:v>
                </c:pt>
                <c:pt idx="5">
                  <c:v>Lower Eastern Shore</c:v>
                </c:pt>
                <c:pt idx="6">
                  <c:v>Capital Region</c:v>
                </c:pt>
                <c:pt idx="7">
                  <c:v>Baltimore Region</c:v>
                </c:pt>
              </c:strCache>
            </c:strRef>
          </c:cat>
          <c:val>
            <c:numRef>
              <c:f>Sheet4!$O$16:$O$23</c:f>
              <c:numCache>
                <c:formatCode>0%</c:formatCode>
                <c:ptCount val="8"/>
                <c:pt idx="0">
                  <c:v>0.36412780356712898</c:v>
                </c:pt>
                <c:pt idx="1">
                  <c:v>2.3490721165139771E-3</c:v>
                </c:pt>
                <c:pt idx="2">
                  <c:v>0.5926942567567568</c:v>
                </c:pt>
                <c:pt idx="3">
                  <c:v>1.5100213607235378E-2</c:v>
                </c:pt>
                <c:pt idx="4">
                  <c:v>0.86216914138153644</c:v>
                </c:pt>
                <c:pt idx="5">
                  <c:v>8.5081920091980456E-2</c:v>
                </c:pt>
                <c:pt idx="6">
                  <c:v>0.3445834131726096</c:v>
                </c:pt>
                <c:pt idx="7">
                  <c:v>0.45567495462614921</c:v>
                </c:pt>
              </c:numCache>
            </c:numRef>
          </c:val>
        </c:ser>
        <c:ser>
          <c:idx val="14"/>
          <c:order val="4"/>
          <c:tx>
            <c:strRef>
              <c:f>Sheet4!$P$15</c:f>
              <c:strCache>
                <c:ptCount val="1"/>
                <c:pt idx="0">
                  <c:v>Capacity Outside PFAs</c:v>
                </c:pt>
              </c:strCache>
            </c:strRef>
          </c:tx>
          <c:spPr>
            <a:solidFill>
              <a:schemeClr val="accent1">
                <a:lumMod val="60000"/>
                <a:lumOff val="40000"/>
              </a:schemeClr>
            </a:solidFill>
          </c:spPr>
          <c:invertIfNegative val="0"/>
          <c:dLbls>
            <c:dLbl>
              <c:idx val="1"/>
              <c:delete val="1"/>
            </c:dLbl>
            <c:dLbl>
              <c:idx val="4"/>
              <c:delete val="1"/>
            </c:dLbl>
            <c:dLbl>
              <c:idx val="7"/>
              <c:layout>
                <c:manualLayout>
                  <c:x val="-9.1059563500508383E-4"/>
                  <c:y val="0"/>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Sheet4!$A$16:$A$23</c:f>
              <c:strCache>
                <c:ptCount val="8"/>
                <c:pt idx="0">
                  <c:v>Statewide</c:v>
                </c:pt>
                <c:pt idx="1">
                  <c:v>Multi</c:v>
                </c:pt>
                <c:pt idx="2">
                  <c:v>Western Maryland</c:v>
                </c:pt>
                <c:pt idx="3">
                  <c:v>Upper Eastern Shore</c:v>
                </c:pt>
                <c:pt idx="4">
                  <c:v>Southern Maryland</c:v>
                </c:pt>
                <c:pt idx="5">
                  <c:v>Lower Eastern Shore</c:v>
                </c:pt>
                <c:pt idx="6">
                  <c:v>Capital Region</c:v>
                </c:pt>
                <c:pt idx="7">
                  <c:v>Baltimore Region</c:v>
                </c:pt>
              </c:strCache>
            </c:strRef>
          </c:cat>
          <c:val>
            <c:numRef>
              <c:f>Sheet4!$P$16:$P$23</c:f>
              <c:numCache>
                <c:formatCode>0%</c:formatCode>
                <c:ptCount val="8"/>
                <c:pt idx="0">
                  <c:v>0.2015500363754987</c:v>
                </c:pt>
                <c:pt idx="1">
                  <c:v>0</c:v>
                </c:pt>
                <c:pt idx="2">
                  <c:v>0.40519425675675674</c:v>
                </c:pt>
                <c:pt idx="3">
                  <c:v>9.1657955733309093E-2</c:v>
                </c:pt>
                <c:pt idx="4">
                  <c:v>0</c:v>
                </c:pt>
                <c:pt idx="5">
                  <c:v>0.50474274216728943</c:v>
                </c:pt>
                <c:pt idx="6">
                  <c:v>0.54501628721236084</c:v>
                </c:pt>
                <c:pt idx="7">
                  <c:v>2.7591268385087624E-2</c:v>
                </c:pt>
              </c:numCache>
            </c:numRef>
          </c:val>
        </c:ser>
        <c:ser>
          <c:idx val="15"/>
          <c:order val="5"/>
          <c:tx>
            <c:strRef>
              <c:f>Sheet4!$Q$15</c:f>
              <c:strCache>
                <c:ptCount val="1"/>
                <c:pt idx="0">
                  <c:v>Capacity not Specified</c:v>
                </c:pt>
              </c:strCache>
            </c:strRef>
          </c:tx>
          <c:spPr>
            <a:solidFill>
              <a:schemeClr val="accent1">
                <a:lumMod val="20000"/>
                <a:lumOff val="80000"/>
              </a:schemeClr>
            </a:solidFill>
          </c:spPr>
          <c:invertIfNegative val="0"/>
          <c:dLbls>
            <c:dLbl>
              <c:idx val="0"/>
              <c:layout>
                <c:manualLayout>
                  <c:x val="1.5729942540966164E-2"/>
                  <c:y val="1.0288667567714081E-16"/>
                </c:manualLayout>
              </c:layout>
              <c:dLblPos val="ctr"/>
              <c:showLegendKey val="0"/>
              <c:showVal val="1"/>
              <c:showCatName val="0"/>
              <c:showSerName val="0"/>
              <c:showPercent val="0"/>
              <c:showBubbleSize val="0"/>
            </c:dLbl>
            <c:dLbl>
              <c:idx val="2"/>
              <c:delete val="1"/>
            </c:dLbl>
            <c:dLbl>
              <c:idx val="3"/>
              <c:delete val="1"/>
            </c:dLbl>
            <c:dLbl>
              <c:idx val="4"/>
              <c:delete val="1"/>
            </c:dLbl>
            <c:dLbl>
              <c:idx val="5"/>
              <c:delete val="1"/>
            </c:dLbl>
            <c:dLbl>
              <c:idx val="6"/>
              <c:delete val="1"/>
            </c:dLbl>
            <c:dLbl>
              <c:idx val="7"/>
              <c:delete val="1"/>
            </c:dLbl>
            <c:dLblPos val="inEnd"/>
            <c:showLegendKey val="0"/>
            <c:showVal val="1"/>
            <c:showCatName val="0"/>
            <c:showSerName val="0"/>
            <c:showPercent val="0"/>
            <c:showBubbleSize val="0"/>
            <c:showLeaderLines val="0"/>
          </c:dLbls>
          <c:cat>
            <c:strRef>
              <c:f>Sheet4!$A$16:$A$23</c:f>
              <c:strCache>
                <c:ptCount val="8"/>
                <c:pt idx="0">
                  <c:v>Statewide</c:v>
                </c:pt>
                <c:pt idx="1">
                  <c:v>Multi</c:v>
                </c:pt>
                <c:pt idx="2">
                  <c:v>Western Maryland</c:v>
                </c:pt>
                <c:pt idx="3">
                  <c:v>Upper Eastern Shore</c:v>
                </c:pt>
                <c:pt idx="4">
                  <c:v>Southern Maryland</c:v>
                </c:pt>
                <c:pt idx="5">
                  <c:v>Lower Eastern Shore</c:v>
                </c:pt>
                <c:pt idx="6">
                  <c:v>Capital Region</c:v>
                </c:pt>
                <c:pt idx="7">
                  <c:v>Baltimore Region</c:v>
                </c:pt>
              </c:strCache>
            </c:strRef>
          </c:cat>
          <c:val>
            <c:numRef>
              <c:f>Sheet4!$Q$16:$Q$23</c:f>
              <c:numCache>
                <c:formatCode>0%</c:formatCode>
                <c:ptCount val="8"/>
                <c:pt idx="0">
                  <c:v>9.509409733099633E-3</c:v>
                </c:pt>
                <c:pt idx="1">
                  <c:v>0.34230678881841675</c:v>
                </c:pt>
                <c:pt idx="2">
                  <c:v>2.1114864864864866E-3</c:v>
                </c:pt>
                <c:pt idx="3">
                  <c:v>0</c:v>
                </c:pt>
                <c:pt idx="4">
                  <c:v>1.9367333763718529E-3</c:v>
                </c:pt>
                <c:pt idx="5">
                  <c:v>0</c:v>
                </c:pt>
                <c:pt idx="6">
                  <c:v>1.7419478460814883E-5</c:v>
                </c:pt>
                <c:pt idx="7">
                  <c:v>0</c:v>
                </c:pt>
              </c:numCache>
            </c:numRef>
          </c:val>
        </c:ser>
        <c:dLbls>
          <c:dLblPos val="inEnd"/>
          <c:showLegendKey val="0"/>
          <c:showVal val="1"/>
          <c:showCatName val="0"/>
          <c:showSerName val="0"/>
          <c:showPercent val="0"/>
          <c:showBubbleSize val="0"/>
        </c:dLbls>
        <c:gapWidth val="75"/>
        <c:overlap val="100"/>
        <c:axId val="140492160"/>
        <c:axId val="155395200"/>
      </c:barChart>
      <c:catAx>
        <c:axId val="140492160"/>
        <c:scaling>
          <c:orientation val="minMax"/>
        </c:scaling>
        <c:delete val="0"/>
        <c:axPos val="l"/>
        <c:majorTickMark val="none"/>
        <c:minorTickMark val="none"/>
        <c:tickLblPos val="nextTo"/>
        <c:crossAx val="155395200"/>
        <c:crosses val="autoZero"/>
        <c:auto val="1"/>
        <c:lblAlgn val="ctr"/>
        <c:lblOffset val="100"/>
        <c:noMultiLvlLbl val="0"/>
      </c:catAx>
      <c:valAx>
        <c:axId val="155395200"/>
        <c:scaling>
          <c:orientation val="minMax"/>
        </c:scaling>
        <c:delete val="0"/>
        <c:axPos val="b"/>
        <c:majorGridlines/>
        <c:numFmt formatCode="0%" sourceLinked="1"/>
        <c:majorTickMark val="none"/>
        <c:minorTickMark val="none"/>
        <c:tickLblPos val="nextTo"/>
        <c:spPr>
          <a:ln w="9525">
            <a:noFill/>
          </a:ln>
        </c:spPr>
        <c:crossAx val="140492160"/>
        <c:crosses val="autoZero"/>
        <c:crossBetween val="between"/>
      </c:valAx>
    </c:plotArea>
    <c:legend>
      <c:legendPos val="b"/>
      <c:layout>
        <c:manualLayout>
          <c:xMode val="edge"/>
          <c:yMode val="edge"/>
          <c:x val="1.1664365653715253E-2"/>
          <c:y val="0.91087046005457839"/>
          <c:w val="0.97024866111389252"/>
          <c:h val="8.9129539945421554E-2"/>
        </c:manualLayout>
      </c:layout>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Farms!$H$3</c:f>
              <c:strCache>
                <c:ptCount val="1"/>
                <c:pt idx="0">
                  <c:v>Average Real Estate Value per Operating Unit</c:v>
                </c:pt>
              </c:strCache>
            </c:strRef>
          </c:tx>
          <c:spPr>
            <a:ln>
              <a:solidFill>
                <a:schemeClr val="accent4"/>
              </a:solidFill>
            </a:ln>
          </c:spPr>
          <c:marker>
            <c:spPr>
              <a:solidFill>
                <a:schemeClr val="accent4"/>
              </a:solidFill>
              <a:ln>
                <a:solidFill>
                  <a:schemeClr val="accent4"/>
                </a:solidFill>
              </a:ln>
            </c:spPr>
          </c:marker>
          <c:cat>
            <c:strRef>
              <c:f>Farms!$A$5:$A$17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Farms!$H$5:$H$17</c:f>
              <c:numCache>
                <c:formatCode>#,##0</c:formatCode>
                <c:ptCount val="13"/>
                <c:pt idx="0">
                  <c:v>618.38709677419354</c:v>
                </c:pt>
                <c:pt idx="1">
                  <c:v>648.78048780487802</c:v>
                </c:pt>
                <c:pt idx="2">
                  <c:v>681.96721311475403</c:v>
                </c:pt>
                <c:pt idx="3">
                  <c:v>706.52892561983469</c:v>
                </c:pt>
                <c:pt idx="4">
                  <c:v>953.38842975206614</c:v>
                </c:pt>
                <c:pt idx="5">
                  <c:v>1276.8595041322315</c:v>
                </c:pt>
                <c:pt idx="6">
                  <c:v>1442</c:v>
                </c:pt>
                <c:pt idx="7">
                  <c:v>1362.6459143968873</c:v>
                </c:pt>
                <c:pt idx="8">
                  <c:v>1276.2645914396887</c:v>
                </c:pt>
                <c:pt idx="9">
                  <c:v>1201.171875</c:v>
                </c:pt>
                <c:pt idx="10">
                  <c:v>1153.125</c:v>
                </c:pt>
                <c:pt idx="11">
                  <c:v>1153.125</c:v>
                </c:pt>
                <c:pt idx="12">
                  <c:v>1153.125</c:v>
                </c:pt>
              </c:numCache>
            </c:numRef>
          </c:val>
          <c:smooth val="0"/>
        </c:ser>
        <c:dLbls>
          <c:showLegendKey val="0"/>
          <c:showVal val="0"/>
          <c:showCatName val="0"/>
          <c:showSerName val="0"/>
          <c:showPercent val="0"/>
          <c:showBubbleSize val="0"/>
        </c:dLbls>
        <c:marker val="1"/>
        <c:smooth val="0"/>
        <c:axId val="155492352"/>
        <c:axId val="155494272"/>
      </c:lineChart>
      <c:lineChart>
        <c:grouping val="standard"/>
        <c:varyColors val="0"/>
        <c:ser>
          <c:idx val="1"/>
          <c:order val="1"/>
          <c:tx>
            <c:strRef>
              <c:f>Farms!$D$3</c:f>
              <c:strCache>
                <c:ptCount val="1"/>
                <c:pt idx="0">
                  <c:v>Average Farm Size</c:v>
                </c:pt>
              </c:strCache>
            </c:strRef>
          </c:tx>
          <c:spPr>
            <a:ln>
              <a:solidFill>
                <a:schemeClr val="bg2">
                  <a:lumMod val="75000"/>
                </a:schemeClr>
              </a:solidFill>
            </a:ln>
          </c:spPr>
          <c:marker>
            <c:spPr>
              <a:solidFill>
                <a:schemeClr val="bg2">
                  <a:lumMod val="75000"/>
                </a:schemeClr>
              </a:solidFill>
              <a:ln>
                <a:solidFill>
                  <a:schemeClr val="bg2">
                    <a:lumMod val="75000"/>
                  </a:schemeClr>
                </a:solidFill>
              </a:ln>
            </c:spPr>
          </c:marker>
          <c:val>
            <c:numRef>
              <c:f>Farms!$D$5:$D$17</c:f>
              <c:numCache>
                <c:formatCode>General</c:formatCode>
                <c:ptCount val="13"/>
                <c:pt idx="0">
                  <c:v>172</c:v>
                </c:pt>
                <c:pt idx="1">
                  <c:v>171</c:v>
                </c:pt>
                <c:pt idx="2">
                  <c:v>170</c:v>
                </c:pt>
                <c:pt idx="3">
                  <c:v>170</c:v>
                </c:pt>
                <c:pt idx="4">
                  <c:v>170</c:v>
                </c:pt>
                <c:pt idx="5">
                  <c:v>170</c:v>
                </c:pt>
                <c:pt idx="6">
                  <c:v>172</c:v>
                </c:pt>
                <c:pt idx="7">
                  <c:v>160</c:v>
                </c:pt>
                <c:pt idx="8">
                  <c:v>160</c:v>
                </c:pt>
                <c:pt idx="9">
                  <c:v>160</c:v>
                </c:pt>
                <c:pt idx="10">
                  <c:v>160</c:v>
                </c:pt>
                <c:pt idx="11">
                  <c:v>160</c:v>
                </c:pt>
                <c:pt idx="12">
                  <c:v>160</c:v>
                </c:pt>
              </c:numCache>
            </c:numRef>
          </c:val>
          <c:smooth val="0"/>
        </c:ser>
        <c:dLbls>
          <c:showLegendKey val="0"/>
          <c:showVal val="0"/>
          <c:showCatName val="0"/>
          <c:showSerName val="0"/>
          <c:showPercent val="0"/>
          <c:showBubbleSize val="0"/>
        </c:dLbls>
        <c:marker val="1"/>
        <c:smooth val="0"/>
        <c:axId val="155502464"/>
        <c:axId val="155500544"/>
      </c:lineChart>
      <c:catAx>
        <c:axId val="155492352"/>
        <c:scaling>
          <c:orientation val="minMax"/>
        </c:scaling>
        <c:delete val="0"/>
        <c:axPos val="b"/>
        <c:majorTickMark val="none"/>
        <c:minorTickMark val="none"/>
        <c:tickLblPos val="nextTo"/>
        <c:crossAx val="155494272"/>
        <c:crosses val="autoZero"/>
        <c:auto val="1"/>
        <c:lblAlgn val="ctr"/>
        <c:lblOffset val="100"/>
        <c:noMultiLvlLbl val="0"/>
      </c:catAx>
      <c:valAx>
        <c:axId val="155494272"/>
        <c:scaling>
          <c:orientation val="minMax"/>
        </c:scaling>
        <c:delete val="0"/>
        <c:axPos val="l"/>
        <c:majorGridlines/>
        <c:title>
          <c:tx>
            <c:rich>
              <a:bodyPr rot="-5400000" vert="horz"/>
              <a:lstStyle/>
              <a:p>
                <a:pPr>
                  <a:defRPr/>
                </a:pPr>
                <a:r>
                  <a:rPr lang="en-US" dirty="0"/>
                  <a:t>Value in Thousands</a:t>
                </a:r>
              </a:p>
            </c:rich>
          </c:tx>
          <c:overlay val="0"/>
        </c:title>
        <c:numFmt formatCode="&quot;$&quot;#,##0" sourceLinked="0"/>
        <c:majorTickMark val="none"/>
        <c:minorTickMark val="none"/>
        <c:tickLblPos val="nextTo"/>
        <c:spPr>
          <a:ln w="9525">
            <a:noFill/>
          </a:ln>
        </c:spPr>
        <c:crossAx val="155492352"/>
        <c:crosses val="autoZero"/>
        <c:crossBetween val="between"/>
      </c:valAx>
      <c:valAx>
        <c:axId val="155500544"/>
        <c:scaling>
          <c:orientation val="minMax"/>
          <c:max val="200"/>
          <c:min val="0"/>
        </c:scaling>
        <c:delete val="0"/>
        <c:axPos val="r"/>
        <c:title>
          <c:tx>
            <c:rich>
              <a:bodyPr rot="-5400000" vert="horz"/>
              <a:lstStyle/>
              <a:p>
                <a:pPr>
                  <a:defRPr/>
                </a:pPr>
                <a:r>
                  <a:rPr lang="en-US" dirty="0"/>
                  <a:t>Size in Acres</a:t>
                </a:r>
              </a:p>
            </c:rich>
          </c:tx>
          <c:overlay val="0"/>
        </c:title>
        <c:numFmt formatCode="General" sourceLinked="1"/>
        <c:majorTickMark val="out"/>
        <c:minorTickMark val="none"/>
        <c:tickLblPos val="nextTo"/>
        <c:crossAx val="155502464"/>
        <c:crosses val="max"/>
        <c:crossBetween val="between"/>
      </c:valAx>
      <c:catAx>
        <c:axId val="155502464"/>
        <c:scaling>
          <c:orientation val="minMax"/>
        </c:scaling>
        <c:delete val="1"/>
        <c:axPos val="b"/>
        <c:majorTickMark val="out"/>
        <c:minorTickMark val="none"/>
        <c:tickLblPos val="nextTo"/>
        <c:crossAx val="155500544"/>
        <c:crosses val="autoZero"/>
        <c:auto val="1"/>
        <c:lblAlgn val="ctr"/>
        <c:lblOffset val="100"/>
        <c:noMultiLvlLbl val="0"/>
      </c:cat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80432618336498E-2"/>
          <c:y val="3.3581140632391385E-2"/>
          <c:w val="0.89990972033668215"/>
          <c:h val="0.65613550088677264"/>
        </c:manualLayout>
      </c:layout>
      <c:barChart>
        <c:barDir val="col"/>
        <c:grouping val="percentStacked"/>
        <c:varyColors val="0"/>
        <c:ser>
          <c:idx val="0"/>
          <c:order val="0"/>
          <c:tx>
            <c:strRef>
              <c:f>Sheet4!$M$2</c:f>
              <c:strCache>
                <c:ptCount val="1"/>
                <c:pt idx="0">
                  <c:v>Parcels In PFA</c:v>
                </c:pt>
              </c:strCache>
            </c:strRef>
          </c:tx>
          <c:spPr>
            <a:solidFill>
              <a:schemeClr val="accent3"/>
            </a:solidFill>
            <a:ln w="25400" cap="flat" cmpd="sng" algn="ctr">
              <a:solidFill>
                <a:schemeClr val="accent3">
                  <a:shade val="50000"/>
                </a:schemeClr>
              </a:solidFill>
              <a:prstDash val="solid"/>
            </a:ln>
            <a:effectLst/>
          </c:spPr>
          <c:invertIfNegative val="0"/>
          <c:cat>
            <c:strRef>
              <c:f>Sheet4!$L$3:$L$22</c:f>
              <c:strCache>
                <c:ptCount val="19"/>
                <c:pt idx="0">
                  <c:v>        Capital Region</c:v>
                </c:pt>
                <c:pt idx="3">
                  <c:v>Baltimore Region</c:v>
                </c:pt>
                <c:pt idx="6">
                  <c:v>Upper Eastern Shore</c:v>
                </c:pt>
                <c:pt idx="9">
                  <c:v>      Lower Eastern Shore</c:v>
                </c:pt>
                <c:pt idx="12">
                  <c:v>         Southern Maryland</c:v>
                </c:pt>
                <c:pt idx="15">
                  <c:v>          Western Maryland</c:v>
                </c:pt>
                <c:pt idx="18">
                  <c:v>          Statewide</c:v>
                </c:pt>
              </c:strCache>
            </c:strRef>
          </c:cat>
          <c:val>
            <c:numRef>
              <c:f>Sheet4!$M$3:$M$22</c:f>
              <c:numCache>
                <c:formatCode>General</c:formatCode>
                <c:ptCount val="20"/>
                <c:pt idx="0" formatCode="0%">
                  <c:v>0.81007451317138024</c:v>
                </c:pt>
                <c:pt idx="3" formatCode="0%">
                  <c:v>0.77311199822057808</c:v>
                </c:pt>
                <c:pt idx="6" formatCode="0%">
                  <c:v>0.57105292603782032</c:v>
                </c:pt>
                <c:pt idx="9" formatCode="0%">
                  <c:v>0.56605345811165952</c:v>
                </c:pt>
                <c:pt idx="12" formatCode="0%">
                  <c:v>0.50304878048780488</c:v>
                </c:pt>
                <c:pt idx="15" formatCode="0%">
                  <c:v>0.47261729606016023</c:v>
                </c:pt>
                <c:pt idx="18" formatCode="0%">
                  <c:v>0.70659827344601489</c:v>
                </c:pt>
              </c:numCache>
            </c:numRef>
          </c:val>
        </c:ser>
        <c:ser>
          <c:idx val="1"/>
          <c:order val="1"/>
          <c:tx>
            <c:strRef>
              <c:f>Sheet4!$N$2</c:f>
              <c:strCache>
                <c:ptCount val="1"/>
                <c:pt idx="0">
                  <c:v>Parcel Out PFA</c:v>
                </c:pt>
              </c:strCache>
            </c:strRef>
          </c:tx>
          <c:spPr>
            <a:solidFill>
              <a:schemeClr val="accent6"/>
            </a:solidFill>
            <a:ln w="25400" cap="flat" cmpd="sng" algn="ctr">
              <a:solidFill>
                <a:schemeClr val="accent6">
                  <a:shade val="50000"/>
                </a:schemeClr>
              </a:solidFill>
              <a:prstDash val="solid"/>
            </a:ln>
            <a:effectLst/>
          </c:spPr>
          <c:invertIfNegative val="0"/>
          <c:cat>
            <c:strRef>
              <c:f>Sheet4!$L$3:$L$22</c:f>
              <c:strCache>
                <c:ptCount val="19"/>
                <c:pt idx="0">
                  <c:v>        Capital Region</c:v>
                </c:pt>
                <c:pt idx="3">
                  <c:v>Baltimore Region</c:v>
                </c:pt>
                <c:pt idx="6">
                  <c:v>Upper Eastern Shore</c:v>
                </c:pt>
                <c:pt idx="9">
                  <c:v>      Lower Eastern Shore</c:v>
                </c:pt>
                <c:pt idx="12">
                  <c:v>         Southern Maryland</c:v>
                </c:pt>
                <c:pt idx="15">
                  <c:v>          Western Maryland</c:v>
                </c:pt>
                <c:pt idx="18">
                  <c:v>          Statewide</c:v>
                </c:pt>
              </c:strCache>
            </c:strRef>
          </c:cat>
          <c:val>
            <c:numRef>
              <c:f>Sheet4!$N$3:$N$22</c:f>
              <c:numCache>
                <c:formatCode>General</c:formatCode>
                <c:ptCount val="20"/>
                <c:pt idx="0" formatCode="0%">
                  <c:v>0.18992548682861971</c:v>
                </c:pt>
                <c:pt idx="3" formatCode="0%">
                  <c:v>0.22688800177942192</c:v>
                </c:pt>
                <c:pt idx="6" formatCode="0%">
                  <c:v>0.42894707396217968</c:v>
                </c:pt>
                <c:pt idx="9" formatCode="0%">
                  <c:v>0.43394654188834048</c:v>
                </c:pt>
                <c:pt idx="12" formatCode="0%">
                  <c:v>0.49695121951219512</c:v>
                </c:pt>
                <c:pt idx="15" formatCode="0%">
                  <c:v>0.52738270393983977</c:v>
                </c:pt>
                <c:pt idx="18" formatCode="0%">
                  <c:v>0.29340172655398511</c:v>
                </c:pt>
              </c:numCache>
            </c:numRef>
          </c:val>
        </c:ser>
        <c:ser>
          <c:idx val="2"/>
          <c:order val="2"/>
          <c:tx>
            <c:strRef>
              <c:f>Sheet4!$O$2</c:f>
              <c:strCache>
                <c:ptCount val="1"/>
                <c:pt idx="0">
                  <c:v>Acres in PFA</c:v>
                </c:pt>
              </c:strCache>
            </c:strRef>
          </c:tx>
          <c:spPr>
            <a:pattFill prst="wdUpDiag">
              <a:fgClr>
                <a:schemeClr val="accent3"/>
              </a:fgClr>
              <a:bgClr>
                <a:schemeClr val="bg1"/>
              </a:bgClr>
            </a:pattFill>
            <a:ln w="25400" cap="flat" cmpd="sng" algn="ctr">
              <a:solidFill>
                <a:schemeClr val="accent3">
                  <a:shade val="50000"/>
                </a:schemeClr>
              </a:solidFill>
              <a:prstDash val="solid"/>
            </a:ln>
            <a:effectLst/>
          </c:spPr>
          <c:invertIfNegative val="0"/>
          <c:cat>
            <c:strRef>
              <c:f>Sheet4!$L$3:$L$22</c:f>
              <c:strCache>
                <c:ptCount val="19"/>
                <c:pt idx="0">
                  <c:v>        Capital Region</c:v>
                </c:pt>
                <c:pt idx="3">
                  <c:v>Baltimore Region</c:v>
                </c:pt>
                <c:pt idx="6">
                  <c:v>Upper Eastern Shore</c:v>
                </c:pt>
                <c:pt idx="9">
                  <c:v>      Lower Eastern Shore</c:v>
                </c:pt>
                <c:pt idx="12">
                  <c:v>         Southern Maryland</c:v>
                </c:pt>
                <c:pt idx="15">
                  <c:v>          Western Maryland</c:v>
                </c:pt>
                <c:pt idx="18">
                  <c:v>          Statewide</c:v>
                </c:pt>
              </c:strCache>
            </c:strRef>
          </c:cat>
          <c:val>
            <c:numRef>
              <c:f>Sheet4!$O$3:$O$22</c:f>
              <c:numCache>
                <c:formatCode>0%</c:formatCode>
                <c:ptCount val="20"/>
                <c:pt idx="1">
                  <c:v>0.36977825480812576</c:v>
                </c:pt>
                <c:pt idx="4">
                  <c:v>0.25798227166021326</c:v>
                </c:pt>
                <c:pt idx="7">
                  <c:v>0.16901670106296979</c:v>
                </c:pt>
                <c:pt idx="10">
                  <c:v>0.21770558842406543</c:v>
                </c:pt>
                <c:pt idx="13">
                  <c:v>0.14200737527447785</c:v>
                </c:pt>
                <c:pt idx="16">
                  <c:v>0.14200695627132531</c:v>
                </c:pt>
                <c:pt idx="19">
                  <c:v>0.22796113402126647</c:v>
                </c:pt>
              </c:numCache>
            </c:numRef>
          </c:val>
        </c:ser>
        <c:ser>
          <c:idx val="3"/>
          <c:order val="3"/>
          <c:tx>
            <c:strRef>
              <c:f>Sheet4!$P$2</c:f>
              <c:strCache>
                <c:ptCount val="1"/>
                <c:pt idx="0">
                  <c:v>Acres Outside PFA</c:v>
                </c:pt>
              </c:strCache>
            </c:strRef>
          </c:tx>
          <c:spPr>
            <a:pattFill prst="wdUpDiag">
              <a:fgClr>
                <a:schemeClr val="accent6"/>
              </a:fgClr>
              <a:bgClr>
                <a:schemeClr val="bg1"/>
              </a:bgClr>
            </a:pattFill>
            <a:ln w="25400" cap="flat" cmpd="sng" algn="ctr">
              <a:solidFill>
                <a:schemeClr val="accent6">
                  <a:shade val="50000"/>
                </a:schemeClr>
              </a:solidFill>
              <a:prstDash val="solid"/>
            </a:ln>
            <a:effectLst/>
          </c:spPr>
          <c:invertIfNegative val="0"/>
          <c:cat>
            <c:strRef>
              <c:f>Sheet4!$L$3:$L$22</c:f>
              <c:strCache>
                <c:ptCount val="19"/>
                <c:pt idx="0">
                  <c:v>        Capital Region</c:v>
                </c:pt>
                <c:pt idx="3">
                  <c:v>Baltimore Region</c:v>
                </c:pt>
                <c:pt idx="6">
                  <c:v>Upper Eastern Shore</c:v>
                </c:pt>
                <c:pt idx="9">
                  <c:v>      Lower Eastern Shore</c:v>
                </c:pt>
                <c:pt idx="12">
                  <c:v>         Southern Maryland</c:v>
                </c:pt>
                <c:pt idx="15">
                  <c:v>          Western Maryland</c:v>
                </c:pt>
                <c:pt idx="18">
                  <c:v>          Statewide</c:v>
                </c:pt>
              </c:strCache>
            </c:strRef>
          </c:cat>
          <c:val>
            <c:numRef>
              <c:f>Sheet4!$P$3:$P$22</c:f>
              <c:numCache>
                <c:formatCode>0%</c:formatCode>
                <c:ptCount val="20"/>
                <c:pt idx="1">
                  <c:v>0.63022174519187413</c:v>
                </c:pt>
                <c:pt idx="4">
                  <c:v>0.74201772833978674</c:v>
                </c:pt>
                <c:pt idx="7">
                  <c:v>0.83098329893703016</c:v>
                </c:pt>
                <c:pt idx="10">
                  <c:v>0.7822944115759346</c:v>
                </c:pt>
                <c:pt idx="13">
                  <c:v>0.88164844694775946</c:v>
                </c:pt>
                <c:pt idx="16">
                  <c:v>0.85799262472552207</c:v>
                </c:pt>
                <c:pt idx="19">
                  <c:v>0.7720388659787335</c:v>
                </c:pt>
              </c:numCache>
            </c:numRef>
          </c:val>
        </c:ser>
        <c:dLbls>
          <c:dLblPos val="inEnd"/>
          <c:showLegendKey val="0"/>
          <c:showVal val="1"/>
          <c:showCatName val="0"/>
          <c:showSerName val="0"/>
          <c:showPercent val="0"/>
          <c:showBubbleSize val="0"/>
        </c:dLbls>
        <c:gapWidth val="0"/>
        <c:overlap val="100"/>
        <c:axId val="115007872"/>
        <c:axId val="115009408"/>
      </c:barChart>
      <c:catAx>
        <c:axId val="115007872"/>
        <c:scaling>
          <c:orientation val="minMax"/>
        </c:scaling>
        <c:delete val="0"/>
        <c:axPos val="b"/>
        <c:majorTickMark val="none"/>
        <c:minorTickMark val="none"/>
        <c:tickLblPos val="nextTo"/>
        <c:crossAx val="115009408"/>
        <c:crosses val="autoZero"/>
        <c:auto val="1"/>
        <c:lblAlgn val="ctr"/>
        <c:lblOffset val="100"/>
        <c:noMultiLvlLbl val="0"/>
      </c:catAx>
      <c:valAx>
        <c:axId val="115009408"/>
        <c:scaling>
          <c:orientation val="minMax"/>
        </c:scaling>
        <c:delete val="0"/>
        <c:axPos val="l"/>
        <c:majorGridlines/>
        <c:numFmt formatCode="0%" sourceLinked="1"/>
        <c:majorTickMark val="none"/>
        <c:minorTickMark val="none"/>
        <c:tickLblPos val="nextTo"/>
        <c:spPr>
          <a:ln w="9525">
            <a:noFill/>
          </a:ln>
        </c:spPr>
        <c:crossAx val="115007872"/>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Farms!$B$26</c:f>
              <c:strCache>
                <c:ptCount val="1"/>
                <c:pt idx="0">
                  <c:v>Irrigated</c:v>
                </c:pt>
              </c:strCache>
            </c:strRef>
          </c:tx>
          <c:cat>
            <c:numRef>
              <c:f>Farms!$A$27:$A$32</c:f>
              <c:numCache>
                <c:formatCode>General</c:formatCode>
                <c:ptCount val="6"/>
                <c:pt idx="0">
                  <c:v>2008</c:v>
                </c:pt>
                <c:pt idx="1">
                  <c:v>2009</c:v>
                </c:pt>
                <c:pt idx="2">
                  <c:v>2010</c:v>
                </c:pt>
                <c:pt idx="3">
                  <c:v>2011</c:v>
                </c:pt>
                <c:pt idx="4">
                  <c:v>2012</c:v>
                </c:pt>
                <c:pt idx="5">
                  <c:v>2013</c:v>
                </c:pt>
              </c:numCache>
            </c:numRef>
          </c:cat>
          <c:val>
            <c:numRef>
              <c:f>Farms!$B$27:$B$32</c:f>
              <c:numCache>
                <c:formatCode>General</c:formatCode>
                <c:ptCount val="6"/>
                <c:pt idx="0">
                  <c:v>0</c:v>
                </c:pt>
                <c:pt idx="1">
                  <c:v>100</c:v>
                </c:pt>
                <c:pt idx="2">
                  <c:v>110</c:v>
                </c:pt>
                <c:pt idx="3">
                  <c:v>115</c:v>
                </c:pt>
                <c:pt idx="4">
                  <c:v>132</c:v>
                </c:pt>
                <c:pt idx="5">
                  <c:v>132</c:v>
                </c:pt>
              </c:numCache>
            </c:numRef>
          </c:val>
          <c:smooth val="0"/>
        </c:ser>
        <c:ser>
          <c:idx val="2"/>
          <c:order val="1"/>
          <c:tx>
            <c:strRef>
              <c:f>Farms!$C$26</c:f>
              <c:strCache>
                <c:ptCount val="1"/>
                <c:pt idx="0">
                  <c:v>Non-Irrigated</c:v>
                </c:pt>
              </c:strCache>
            </c:strRef>
          </c:tx>
          <c:cat>
            <c:numRef>
              <c:f>Farms!$A$27:$A$32</c:f>
              <c:numCache>
                <c:formatCode>General</c:formatCode>
                <c:ptCount val="6"/>
                <c:pt idx="0">
                  <c:v>2008</c:v>
                </c:pt>
                <c:pt idx="1">
                  <c:v>2009</c:v>
                </c:pt>
                <c:pt idx="2">
                  <c:v>2010</c:v>
                </c:pt>
                <c:pt idx="3">
                  <c:v>2011</c:v>
                </c:pt>
                <c:pt idx="4">
                  <c:v>2012</c:v>
                </c:pt>
                <c:pt idx="5">
                  <c:v>2013</c:v>
                </c:pt>
              </c:numCache>
            </c:numRef>
          </c:cat>
          <c:val>
            <c:numRef>
              <c:f>Farms!$C$27:$C$32</c:f>
              <c:numCache>
                <c:formatCode>General</c:formatCode>
                <c:ptCount val="6"/>
                <c:pt idx="0">
                  <c:v>65</c:v>
                </c:pt>
                <c:pt idx="1">
                  <c:v>67</c:v>
                </c:pt>
                <c:pt idx="2">
                  <c:v>63</c:v>
                </c:pt>
                <c:pt idx="3">
                  <c:v>67</c:v>
                </c:pt>
                <c:pt idx="4">
                  <c:v>82</c:v>
                </c:pt>
                <c:pt idx="5">
                  <c:v>89</c:v>
                </c:pt>
              </c:numCache>
            </c:numRef>
          </c:val>
          <c:smooth val="0"/>
        </c:ser>
        <c:ser>
          <c:idx val="3"/>
          <c:order val="2"/>
          <c:tx>
            <c:strRef>
              <c:f>Farms!$D$26</c:f>
              <c:strCache>
                <c:ptCount val="1"/>
                <c:pt idx="0">
                  <c:v>Pasture</c:v>
                </c:pt>
              </c:strCache>
            </c:strRef>
          </c:tx>
          <c:cat>
            <c:numRef>
              <c:f>Farms!$A$27:$A$32</c:f>
              <c:numCache>
                <c:formatCode>General</c:formatCode>
                <c:ptCount val="6"/>
                <c:pt idx="0">
                  <c:v>2008</c:v>
                </c:pt>
                <c:pt idx="1">
                  <c:v>2009</c:v>
                </c:pt>
                <c:pt idx="2">
                  <c:v>2010</c:v>
                </c:pt>
                <c:pt idx="3">
                  <c:v>2011</c:v>
                </c:pt>
                <c:pt idx="4">
                  <c:v>2012</c:v>
                </c:pt>
                <c:pt idx="5">
                  <c:v>2013</c:v>
                </c:pt>
              </c:numCache>
            </c:numRef>
          </c:cat>
          <c:val>
            <c:numRef>
              <c:f>Farms!$D$27:$D$32</c:f>
              <c:numCache>
                <c:formatCode>General</c:formatCode>
                <c:ptCount val="6"/>
                <c:pt idx="0">
                  <c:v>35</c:v>
                </c:pt>
                <c:pt idx="1">
                  <c:v>40</c:v>
                </c:pt>
                <c:pt idx="2">
                  <c:v>35</c:v>
                </c:pt>
                <c:pt idx="3">
                  <c:v>33</c:v>
                </c:pt>
                <c:pt idx="4">
                  <c:v>40</c:v>
                </c:pt>
                <c:pt idx="5">
                  <c:v>39.5</c:v>
                </c:pt>
              </c:numCache>
            </c:numRef>
          </c:val>
          <c:smooth val="0"/>
        </c:ser>
        <c:dLbls>
          <c:showLegendKey val="0"/>
          <c:showVal val="0"/>
          <c:showCatName val="0"/>
          <c:showSerName val="0"/>
          <c:showPercent val="0"/>
          <c:showBubbleSize val="0"/>
        </c:dLbls>
        <c:marker val="1"/>
        <c:smooth val="0"/>
        <c:axId val="155559424"/>
        <c:axId val="155560960"/>
      </c:lineChart>
      <c:catAx>
        <c:axId val="155559424"/>
        <c:scaling>
          <c:orientation val="minMax"/>
        </c:scaling>
        <c:delete val="0"/>
        <c:axPos val="b"/>
        <c:numFmt formatCode="General" sourceLinked="1"/>
        <c:majorTickMark val="none"/>
        <c:minorTickMark val="none"/>
        <c:tickLblPos val="nextTo"/>
        <c:crossAx val="155560960"/>
        <c:crosses val="autoZero"/>
        <c:auto val="1"/>
        <c:lblAlgn val="ctr"/>
        <c:lblOffset val="100"/>
        <c:noMultiLvlLbl val="0"/>
      </c:catAx>
      <c:valAx>
        <c:axId val="155560960"/>
        <c:scaling>
          <c:orientation val="minMax"/>
        </c:scaling>
        <c:delete val="0"/>
        <c:axPos val="l"/>
        <c:majorGridlines/>
        <c:title>
          <c:tx>
            <c:rich>
              <a:bodyPr rot="-5400000" vert="horz"/>
              <a:lstStyle/>
              <a:p>
                <a:pPr>
                  <a:defRPr/>
                </a:pPr>
                <a:r>
                  <a:rPr lang="en-US"/>
                  <a:t>Dollars per Acre</a:t>
                </a:r>
              </a:p>
            </c:rich>
          </c:tx>
          <c:overlay val="0"/>
        </c:title>
        <c:numFmt formatCode="&quot;$&quot;#,##0" sourceLinked="0"/>
        <c:majorTickMark val="none"/>
        <c:minorTickMark val="none"/>
        <c:tickLblPos val="nextTo"/>
        <c:spPr>
          <a:ln w="9525">
            <a:noFill/>
          </a:ln>
        </c:spPr>
        <c:crossAx val="155559424"/>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1893187264635"/>
          <c:y val="2.8092676795682229E-2"/>
          <c:w val="0.85833903914184639"/>
          <c:h val="0.7898011164097446"/>
        </c:manualLayout>
      </c:layout>
      <c:lineChart>
        <c:grouping val="standard"/>
        <c:varyColors val="0"/>
        <c:ser>
          <c:idx val="0"/>
          <c:order val="0"/>
          <c:tx>
            <c:strRef>
              <c:f>'Cash ReceiptsCombo'!$A$66</c:f>
              <c:strCache>
                <c:ptCount val="1"/>
                <c:pt idx="0">
                  <c:v>All Broiler, Dairy, Other Livestock</c:v>
                </c:pt>
              </c:strCache>
            </c:strRef>
          </c:tx>
          <c:spPr>
            <a:ln>
              <a:solidFill>
                <a:schemeClr val="bg2">
                  <a:lumMod val="75000"/>
                </a:schemeClr>
              </a:solidFill>
            </a:ln>
          </c:spPr>
          <c:marker>
            <c:spPr>
              <a:solidFill>
                <a:schemeClr val="bg2">
                  <a:lumMod val="75000"/>
                </a:schemeClr>
              </a:solidFill>
              <a:ln>
                <a:solidFill>
                  <a:schemeClr val="bg2">
                    <a:lumMod val="75000"/>
                  </a:schemeClr>
                </a:solidFill>
              </a:ln>
            </c:spPr>
          </c:marker>
          <c:cat>
            <c:strRef>
              <c:f>'Cash ReceiptsCombo'!$B$65:$N$65</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'Cash ReceiptsCombo'!$B$66:$N$66</c:f>
              <c:numCache>
                <c:formatCode>General</c:formatCode>
                <c:ptCount val="13"/>
                <c:pt idx="0">
                  <c:v>779654</c:v>
                </c:pt>
                <c:pt idx="1">
                  <c:v>881536</c:v>
                </c:pt>
                <c:pt idx="2">
                  <c:v>735591</c:v>
                </c:pt>
                <c:pt idx="3">
                  <c:v>791188</c:v>
                </c:pt>
                <c:pt idx="4">
                  <c:v>955949</c:v>
                </c:pt>
                <c:pt idx="5">
                  <c:v>952042</c:v>
                </c:pt>
                <c:pt idx="6">
                  <c:v>891747</c:v>
                </c:pt>
                <c:pt idx="7">
                  <c:v>1085289</c:v>
                </c:pt>
                <c:pt idx="8">
                  <c:v>1090265</c:v>
                </c:pt>
                <c:pt idx="9">
                  <c:v>887936</c:v>
                </c:pt>
                <c:pt idx="10">
                  <c:v>1004591</c:v>
                </c:pt>
                <c:pt idx="11">
                  <c:v>1107570</c:v>
                </c:pt>
                <c:pt idx="12">
                  <c:v>1161862</c:v>
                </c:pt>
              </c:numCache>
            </c:numRef>
          </c:val>
          <c:smooth val="0"/>
        </c:ser>
        <c:ser>
          <c:idx val="1"/>
          <c:order val="1"/>
          <c:tx>
            <c:strRef>
              <c:f>'Cash ReceiptsCombo'!$A$67</c:f>
              <c:strCache>
                <c:ptCount val="1"/>
                <c:pt idx="0">
                  <c:v>Grain, Feed, Oil Crops</c:v>
                </c:pt>
              </c:strCache>
            </c:strRef>
          </c:tx>
          <c:spPr>
            <a:ln>
              <a:solidFill>
                <a:schemeClr val="accent6"/>
              </a:solidFill>
            </a:ln>
          </c:spPr>
          <c:marker>
            <c:spPr>
              <a:solidFill>
                <a:schemeClr val="accent6"/>
              </a:solidFill>
              <a:ln>
                <a:solidFill>
                  <a:schemeClr val="accent6"/>
                </a:solidFill>
              </a:ln>
            </c:spPr>
          </c:marker>
          <c:cat>
            <c:strRef>
              <c:f>'Cash ReceiptsCombo'!$B$65:$N$65</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'Cash ReceiptsCombo'!$B$67:$N$67</c:f>
              <c:numCache>
                <c:formatCode>General</c:formatCode>
                <c:ptCount val="13"/>
                <c:pt idx="0">
                  <c:v>218746</c:v>
                </c:pt>
                <c:pt idx="1">
                  <c:v>228760</c:v>
                </c:pt>
                <c:pt idx="2">
                  <c:v>196526</c:v>
                </c:pt>
                <c:pt idx="3">
                  <c:v>213191</c:v>
                </c:pt>
                <c:pt idx="4">
                  <c:v>288349</c:v>
                </c:pt>
                <c:pt idx="5">
                  <c:v>235131</c:v>
                </c:pt>
                <c:pt idx="6">
                  <c:v>262273</c:v>
                </c:pt>
                <c:pt idx="7">
                  <c:v>318242</c:v>
                </c:pt>
                <c:pt idx="8">
                  <c:v>444704</c:v>
                </c:pt>
                <c:pt idx="9">
                  <c:v>431591</c:v>
                </c:pt>
                <c:pt idx="10">
                  <c:v>400488</c:v>
                </c:pt>
                <c:pt idx="11">
                  <c:v>556759</c:v>
                </c:pt>
                <c:pt idx="12">
                  <c:v>704270</c:v>
                </c:pt>
              </c:numCache>
            </c:numRef>
          </c:val>
          <c:smooth val="0"/>
        </c:ser>
        <c:ser>
          <c:idx val="2"/>
          <c:order val="2"/>
          <c:tx>
            <c:strRef>
              <c:f>'Cash ReceiptsCombo'!$A$68</c:f>
              <c:strCache>
                <c:ptCount val="1"/>
                <c:pt idx="0">
                  <c:v>All Veg, Fruit, Nuts</c:v>
                </c:pt>
              </c:strCache>
            </c:strRef>
          </c:tx>
          <c:spPr>
            <a:ln>
              <a:solidFill>
                <a:srgbClr val="FFCCFF"/>
              </a:solidFill>
            </a:ln>
          </c:spPr>
          <c:marker>
            <c:spPr>
              <a:solidFill>
                <a:srgbClr val="FFCCFF"/>
              </a:solidFill>
              <a:ln>
                <a:solidFill>
                  <a:srgbClr val="FFCCFF"/>
                </a:solidFill>
              </a:ln>
            </c:spPr>
          </c:marker>
          <c:cat>
            <c:strRef>
              <c:f>'Cash ReceiptsCombo'!$B$65:$N$65</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'Cash ReceiptsCombo'!$B$68:$N$68</c:f>
              <c:numCache>
                <c:formatCode>General</c:formatCode>
                <c:ptCount val="13"/>
                <c:pt idx="0">
                  <c:v>81551</c:v>
                </c:pt>
                <c:pt idx="1">
                  <c:v>74273</c:v>
                </c:pt>
                <c:pt idx="2">
                  <c:v>71420</c:v>
                </c:pt>
                <c:pt idx="3">
                  <c:v>80102</c:v>
                </c:pt>
                <c:pt idx="4">
                  <c:v>72804</c:v>
                </c:pt>
                <c:pt idx="5">
                  <c:v>86331</c:v>
                </c:pt>
                <c:pt idx="6">
                  <c:v>76554</c:v>
                </c:pt>
                <c:pt idx="7">
                  <c:v>92315</c:v>
                </c:pt>
                <c:pt idx="8">
                  <c:v>95846</c:v>
                </c:pt>
                <c:pt idx="9">
                  <c:v>87454</c:v>
                </c:pt>
                <c:pt idx="10">
                  <c:v>83568</c:v>
                </c:pt>
                <c:pt idx="11">
                  <c:v>86406</c:v>
                </c:pt>
                <c:pt idx="12">
                  <c:v>97077</c:v>
                </c:pt>
              </c:numCache>
            </c:numRef>
          </c:val>
          <c:smooth val="0"/>
        </c:ser>
        <c:ser>
          <c:idx val="3"/>
          <c:order val="3"/>
          <c:tx>
            <c:strRef>
              <c:f>'Cash ReceiptsCombo'!$A$69</c:f>
              <c:strCache>
                <c:ptCount val="1"/>
                <c:pt idx="0">
                  <c:v>All Greenhouse and Floriculture</c:v>
                </c:pt>
              </c:strCache>
            </c:strRef>
          </c:tx>
          <c:cat>
            <c:strRef>
              <c:f>'Cash ReceiptsCombo'!$B$65:$N$65</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'Cash ReceiptsCombo'!$B$69:$N$69</c:f>
              <c:numCache>
                <c:formatCode>General</c:formatCode>
                <c:ptCount val="13"/>
                <c:pt idx="0">
                  <c:v>335281</c:v>
                </c:pt>
                <c:pt idx="1">
                  <c:v>348127</c:v>
                </c:pt>
                <c:pt idx="2">
                  <c:v>405445</c:v>
                </c:pt>
                <c:pt idx="3">
                  <c:v>302824</c:v>
                </c:pt>
                <c:pt idx="4">
                  <c:v>333167</c:v>
                </c:pt>
                <c:pt idx="5">
                  <c:v>305926</c:v>
                </c:pt>
                <c:pt idx="6">
                  <c:v>303757</c:v>
                </c:pt>
                <c:pt idx="7">
                  <c:v>313639</c:v>
                </c:pt>
                <c:pt idx="8">
                  <c:v>316827</c:v>
                </c:pt>
                <c:pt idx="9">
                  <c:v>413748</c:v>
                </c:pt>
                <c:pt idx="10">
                  <c:v>394019</c:v>
                </c:pt>
                <c:pt idx="11">
                  <c:v>399281</c:v>
                </c:pt>
                <c:pt idx="12">
                  <c:v>413691</c:v>
                </c:pt>
              </c:numCache>
            </c:numRef>
          </c:val>
          <c:smooth val="0"/>
        </c:ser>
        <c:dLbls>
          <c:showLegendKey val="0"/>
          <c:showVal val="0"/>
          <c:showCatName val="0"/>
          <c:showSerName val="0"/>
          <c:showPercent val="0"/>
          <c:showBubbleSize val="0"/>
        </c:dLbls>
        <c:marker val="1"/>
        <c:smooth val="0"/>
        <c:axId val="155627520"/>
        <c:axId val="155629056"/>
      </c:lineChart>
      <c:catAx>
        <c:axId val="155627520"/>
        <c:scaling>
          <c:orientation val="minMax"/>
        </c:scaling>
        <c:delete val="0"/>
        <c:axPos val="b"/>
        <c:majorTickMark val="none"/>
        <c:minorTickMark val="none"/>
        <c:tickLblPos val="nextTo"/>
        <c:crossAx val="155629056"/>
        <c:crosses val="autoZero"/>
        <c:auto val="1"/>
        <c:lblAlgn val="ctr"/>
        <c:lblOffset val="100"/>
        <c:noMultiLvlLbl val="0"/>
      </c:catAx>
      <c:valAx>
        <c:axId val="155629056"/>
        <c:scaling>
          <c:orientation val="minMax"/>
        </c:scaling>
        <c:delete val="0"/>
        <c:axPos val="l"/>
        <c:majorGridlines/>
        <c:title>
          <c:tx>
            <c:rich>
              <a:bodyPr rot="-5400000" vert="horz"/>
              <a:lstStyle/>
              <a:p>
                <a:pPr>
                  <a:defRPr/>
                </a:pPr>
                <a:r>
                  <a:rPr lang="en-US" dirty="0"/>
                  <a:t>Dollars In Thousands</a:t>
                </a:r>
              </a:p>
            </c:rich>
          </c:tx>
          <c:overlay val="0"/>
        </c:title>
        <c:numFmt formatCode="#,##0" sourceLinked="0"/>
        <c:majorTickMark val="none"/>
        <c:minorTickMark val="none"/>
        <c:tickLblPos val="nextTo"/>
        <c:spPr>
          <a:ln w="9525">
            <a:noFill/>
          </a:ln>
        </c:spPr>
        <c:crossAx val="155627520"/>
        <c:crosses val="autoZero"/>
        <c:crossBetween val="between"/>
      </c:valAx>
    </c:plotArea>
    <c:legend>
      <c:legendPos val="b"/>
      <c:layout>
        <c:manualLayout>
          <c:xMode val="edge"/>
          <c:yMode val="edge"/>
          <c:x val="0.21538483036842618"/>
          <c:y val="0.87627870576935785"/>
          <c:w val="0.70040317876932046"/>
          <c:h val="0.10688509826527526"/>
        </c:manualLayout>
      </c:layout>
      <c:overlay val="0"/>
    </c:legend>
    <c:plotVisOnly val="1"/>
    <c:dispBlanksAs val="zero"/>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1831437736949"/>
          <c:y val="4.8718692574375881E-2"/>
          <c:w val="0.83455105633802829"/>
          <c:h val="0.80738564339158758"/>
        </c:manualLayout>
      </c:layout>
      <c:lineChart>
        <c:grouping val="standard"/>
        <c:varyColors val="0"/>
        <c:ser>
          <c:idx val="1"/>
          <c:order val="0"/>
          <c:tx>
            <c:strRef>
              <c:f>Sheet2!$D$5</c:f>
              <c:strCache>
                <c:ptCount val="1"/>
                <c:pt idx="0">
                  <c:v>Farming</c:v>
                </c:pt>
              </c:strCache>
            </c:strRef>
          </c:tx>
          <c:spPr>
            <a:ln>
              <a:solidFill>
                <a:schemeClr val="bg2">
                  <a:lumMod val="75000"/>
                </a:schemeClr>
              </a:solidFill>
            </a:ln>
          </c:spPr>
          <c:marker>
            <c:spPr>
              <a:solidFill>
                <a:schemeClr val="bg2">
                  <a:lumMod val="75000"/>
                </a:schemeClr>
              </a:solidFill>
              <a:ln>
                <a:solidFill>
                  <a:schemeClr val="bg2">
                    <a:lumMod val="75000"/>
                  </a:schemeClr>
                </a:solidFill>
              </a:ln>
            </c:spPr>
          </c:marker>
          <c:cat>
            <c:strRef>
              <c:f>Sheet2!$E$4:$P$4</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Sheet2!$E$5:$P$5</c:f>
              <c:numCache>
                <c:formatCode>_(* #,##0_);_(* \(#,##0\);_(* "-"??_);_(@_)</c:formatCode>
                <c:ptCount val="12"/>
                <c:pt idx="0">
                  <c:v>417464</c:v>
                </c:pt>
                <c:pt idx="1">
                  <c:v>225951</c:v>
                </c:pt>
                <c:pt idx="2">
                  <c:v>314570</c:v>
                </c:pt>
                <c:pt idx="3">
                  <c:v>443625</c:v>
                </c:pt>
                <c:pt idx="4">
                  <c:v>391905</c:v>
                </c:pt>
                <c:pt idx="5">
                  <c:v>309160</c:v>
                </c:pt>
                <c:pt idx="6">
                  <c:v>297855</c:v>
                </c:pt>
                <c:pt idx="7">
                  <c:v>305779</c:v>
                </c:pt>
                <c:pt idx="8">
                  <c:v>356730</c:v>
                </c:pt>
                <c:pt idx="9">
                  <c:v>311948</c:v>
                </c:pt>
                <c:pt idx="10">
                  <c:v>434835</c:v>
                </c:pt>
                <c:pt idx="11">
                  <c:v>527906</c:v>
                </c:pt>
              </c:numCache>
            </c:numRef>
          </c:val>
          <c:smooth val="0"/>
        </c:ser>
        <c:ser>
          <c:idx val="2"/>
          <c:order val="1"/>
          <c:tx>
            <c:strRef>
              <c:f>Sheet2!$D$6</c:f>
              <c:strCache>
                <c:ptCount val="1"/>
                <c:pt idx="0">
                  <c:v>Forestry, fishing, and related activities</c:v>
                </c:pt>
              </c:strCache>
            </c:strRef>
          </c:tx>
          <c:spPr>
            <a:ln>
              <a:solidFill>
                <a:srgbClr val="FFCCFF"/>
              </a:solidFill>
            </a:ln>
          </c:spPr>
          <c:marker>
            <c:spPr>
              <a:solidFill>
                <a:srgbClr val="FFCCFF"/>
              </a:solidFill>
              <a:ln>
                <a:solidFill>
                  <a:srgbClr val="FFCCFF"/>
                </a:solidFill>
              </a:ln>
            </c:spPr>
          </c:marker>
          <c:cat>
            <c:strRef>
              <c:f>Sheet2!$E$4:$P$4</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Sheet2!$E$6:$P$6</c:f>
              <c:numCache>
                <c:formatCode>_(* #,##0_);_(* \(#,##0\);_(* "-"??_);_(@_)</c:formatCode>
                <c:ptCount val="12"/>
                <c:pt idx="0">
                  <c:v>104870</c:v>
                </c:pt>
                <c:pt idx="1">
                  <c:v>103981</c:v>
                </c:pt>
                <c:pt idx="2">
                  <c:v>109194</c:v>
                </c:pt>
                <c:pt idx="3">
                  <c:v>118518</c:v>
                </c:pt>
                <c:pt idx="4">
                  <c:v>119699</c:v>
                </c:pt>
                <c:pt idx="5">
                  <c:v>129177</c:v>
                </c:pt>
                <c:pt idx="6">
                  <c:v>115467</c:v>
                </c:pt>
                <c:pt idx="7">
                  <c:v>111430</c:v>
                </c:pt>
                <c:pt idx="8">
                  <c:v>107920</c:v>
                </c:pt>
                <c:pt idx="9">
                  <c:v>125834</c:v>
                </c:pt>
                <c:pt idx="10">
                  <c:v>112842</c:v>
                </c:pt>
                <c:pt idx="11">
                  <c:v>117218</c:v>
                </c:pt>
              </c:numCache>
            </c:numRef>
          </c:val>
          <c:smooth val="0"/>
        </c:ser>
        <c:ser>
          <c:idx val="3"/>
          <c:order val="2"/>
          <c:tx>
            <c:strRef>
              <c:f>Sheet2!$D$7</c:f>
              <c:strCache>
                <c:ptCount val="1"/>
                <c:pt idx="0">
                  <c:v>Mining</c:v>
                </c:pt>
              </c:strCache>
            </c:strRef>
          </c:tx>
          <c:cat>
            <c:strRef>
              <c:f>Sheet2!$E$4:$P$4</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Sheet2!$E$7:$P$7</c:f>
              <c:numCache>
                <c:formatCode>_(* #,##0_);_(* \(#,##0\);_(* "-"??_);_(@_)</c:formatCode>
                <c:ptCount val="12"/>
                <c:pt idx="0">
                  <c:v>135224</c:v>
                </c:pt>
                <c:pt idx="1">
                  <c:v>136096</c:v>
                </c:pt>
                <c:pt idx="2">
                  <c:v>123883</c:v>
                </c:pt>
                <c:pt idx="3">
                  <c:v>142864</c:v>
                </c:pt>
                <c:pt idx="4">
                  <c:v>165165</c:v>
                </c:pt>
                <c:pt idx="5">
                  <c:v>192035</c:v>
                </c:pt>
                <c:pt idx="6">
                  <c:v>173190</c:v>
                </c:pt>
                <c:pt idx="7">
                  <c:v>223454</c:v>
                </c:pt>
                <c:pt idx="8">
                  <c:v>156719</c:v>
                </c:pt>
                <c:pt idx="9">
                  <c:v>178351</c:v>
                </c:pt>
                <c:pt idx="10">
                  <c:v>209138</c:v>
                </c:pt>
                <c:pt idx="11">
                  <c:v>230132</c:v>
                </c:pt>
              </c:numCache>
            </c:numRef>
          </c:val>
          <c:smooth val="0"/>
        </c:ser>
        <c:dLbls>
          <c:showLegendKey val="0"/>
          <c:showVal val="0"/>
          <c:showCatName val="0"/>
          <c:showSerName val="0"/>
          <c:showPercent val="0"/>
          <c:showBubbleSize val="0"/>
        </c:dLbls>
        <c:marker val="1"/>
        <c:smooth val="0"/>
        <c:axId val="156005504"/>
        <c:axId val="156007040"/>
      </c:lineChart>
      <c:catAx>
        <c:axId val="156005504"/>
        <c:scaling>
          <c:orientation val="minMax"/>
        </c:scaling>
        <c:delete val="0"/>
        <c:axPos val="b"/>
        <c:numFmt formatCode="General" sourceLinked="1"/>
        <c:majorTickMark val="none"/>
        <c:minorTickMark val="none"/>
        <c:tickLblPos val="nextTo"/>
        <c:crossAx val="156007040"/>
        <c:crosses val="autoZero"/>
        <c:auto val="1"/>
        <c:lblAlgn val="ctr"/>
        <c:lblOffset val="100"/>
        <c:noMultiLvlLbl val="0"/>
      </c:catAx>
      <c:valAx>
        <c:axId val="156007040"/>
        <c:scaling>
          <c:orientation val="minMax"/>
        </c:scaling>
        <c:delete val="0"/>
        <c:axPos val="l"/>
        <c:majorGridlines/>
        <c:numFmt formatCode="&quot;$&quot;#,##0" sourceLinked="0"/>
        <c:majorTickMark val="none"/>
        <c:minorTickMark val="none"/>
        <c:tickLblPos val="nextTo"/>
        <c:spPr>
          <a:ln w="9525">
            <a:noFill/>
          </a:ln>
        </c:spPr>
        <c:crossAx val="156005504"/>
        <c:crosses val="autoZero"/>
        <c:crossBetween val="between"/>
      </c:valAx>
    </c:plotArea>
    <c:legend>
      <c:legendPos val="r"/>
      <c:layout>
        <c:manualLayout>
          <c:xMode val="edge"/>
          <c:yMode val="edge"/>
          <c:x val="0.11718067327164115"/>
          <c:y val="0.95255473175022276"/>
          <c:w val="0.7682819280567702"/>
          <c:h val="3.5279810772632758E-2"/>
        </c:manualLayout>
      </c:layout>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0869731027211E-2"/>
          <c:y val="3.4848956975512158E-2"/>
          <c:w val="0.89630336272068556"/>
          <c:h val="0.82660748257345795"/>
        </c:manualLayout>
      </c:layout>
      <c:barChart>
        <c:barDir val="col"/>
        <c:grouping val="percentStacked"/>
        <c:varyColors val="0"/>
        <c:ser>
          <c:idx val="1"/>
          <c:order val="0"/>
          <c:tx>
            <c:strRef>
              <c:f>Chart3!$H$1</c:f>
              <c:strCache>
                <c:ptCount val="1"/>
                <c:pt idx="0">
                  <c:v>Percent Parcels Inside PFAs</c:v>
                </c:pt>
              </c:strCache>
            </c:strRef>
          </c:tx>
          <c:spPr>
            <a:solidFill>
              <a:schemeClr val="accent3"/>
            </a:solidFill>
          </c:spPr>
          <c:invertIfNegative val="0"/>
          <c:dLbls>
            <c:dLbl>
              <c:idx val="0"/>
              <c:delete val="1"/>
            </c:dLbl>
            <c:txPr>
              <a:bodyPr/>
              <a:lstStyle/>
              <a:p>
                <a:pPr>
                  <a:defRPr b="1"/>
                </a:pPr>
                <a:endParaRPr lang="en-US"/>
              </a:p>
            </c:txPr>
            <c:dLblPos val="inEnd"/>
            <c:showLegendKey val="0"/>
            <c:showVal val="1"/>
            <c:showCatName val="0"/>
            <c:showSerName val="0"/>
            <c:showPercent val="0"/>
            <c:showBubbleSize val="0"/>
            <c:showLeaderLines val="0"/>
          </c:dLbls>
          <c:cat>
            <c:strRef>
              <c:f>Chart3!$G$2:$G$26</c:f>
              <c:strCache>
                <c:ptCount val="25"/>
                <c:pt idx="0">
                  <c:v>Anne Arundel</c:v>
                </c:pt>
                <c:pt idx="3">
                  <c:v>Baltimore City</c:v>
                </c:pt>
                <c:pt idx="6">
                  <c:v>Baltimore</c:v>
                </c:pt>
                <c:pt idx="9">
                  <c:v>Carroll</c:v>
                </c:pt>
                <c:pt idx="12">
                  <c:v>Harford</c:v>
                </c:pt>
                <c:pt idx="15">
                  <c:v>Howard</c:v>
                </c:pt>
                <c:pt idx="18">
                  <c:v>Frederick</c:v>
                </c:pt>
                <c:pt idx="21">
                  <c:v>Montgomery</c:v>
                </c:pt>
                <c:pt idx="24">
                  <c:v>Prince George's</c:v>
                </c:pt>
              </c:strCache>
            </c:strRef>
          </c:cat>
          <c:val>
            <c:numRef>
              <c:f>Chart3!$H$2:$H$27</c:f>
              <c:numCache>
                <c:formatCode>General</c:formatCode>
                <c:ptCount val="26"/>
                <c:pt idx="0" formatCode="0%">
                  <c:v>0.75492369896960998</c:v>
                </c:pt>
                <c:pt idx="3" formatCode="0%">
                  <c:v>1</c:v>
                </c:pt>
                <c:pt idx="6" formatCode="0%">
                  <c:v>0.79754537417442406</c:v>
                </c:pt>
                <c:pt idx="9" formatCode="0%">
                  <c:v>0.63082597518721362</c:v>
                </c:pt>
                <c:pt idx="12" formatCode="0%">
                  <c:v>0.78717453552640337</c:v>
                </c:pt>
                <c:pt idx="15" formatCode="0%">
                  <c:v>0.78741755454084217</c:v>
                </c:pt>
                <c:pt idx="18" formatCode="0%">
                  <c:v>0.84445259042033238</c:v>
                </c:pt>
                <c:pt idx="21" formatCode="0%">
                  <c:v>0.82694679877442201</c:v>
                </c:pt>
                <c:pt idx="24" formatCode="0%">
                  <c:v>0.777937009412761</c:v>
                </c:pt>
              </c:numCache>
            </c:numRef>
          </c:val>
        </c:ser>
        <c:ser>
          <c:idx val="2"/>
          <c:order val="1"/>
          <c:tx>
            <c:strRef>
              <c:f>Chart3!$I$1</c:f>
              <c:strCache>
                <c:ptCount val="1"/>
                <c:pt idx="0">
                  <c:v>Percent Parcels Outside PFAs</c:v>
                </c:pt>
              </c:strCache>
            </c:strRef>
          </c:tx>
          <c:spPr>
            <a:solidFill>
              <a:schemeClr val="accent6"/>
            </a:solidFill>
            <a:ln>
              <a:solidFill>
                <a:schemeClr val="accent3"/>
              </a:solidFill>
            </a:ln>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Chart3!$G$2:$G$26</c:f>
              <c:strCache>
                <c:ptCount val="25"/>
                <c:pt idx="0">
                  <c:v>Anne Arundel</c:v>
                </c:pt>
                <c:pt idx="3">
                  <c:v>Baltimore City</c:v>
                </c:pt>
                <c:pt idx="6">
                  <c:v>Baltimore</c:v>
                </c:pt>
                <c:pt idx="9">
                  <c:v>Carroll</c:v>
                </c:pt>
                <c:pt idx="12">
                  <c:v>Harford</c:v>
                </c:pt>
                <c:pt idx="15">
                  <c:v>Howard</c:v>
                </c:pt>
                <c:pt idx="18">
                  <c:v>Frederick</c:v>
                </c:pt>
                <c:pt idx="21">
                  <c:v>Montgomery</c:v>
                </c:pt>
                <c:pt idx="24">
                  <c:v>Prince George's</c:v>
                </c:pt>
              </c:strCache>
            </c:strRef>
          </c:cat>
          <c:val>
            <c:numRef>
              <c:f>Chart3!$I$2:$I$27</c:f>
              <c:numCache>
                <c:formatCode>General</c:formatCode>
                <c:ptCount val="26"/>
                <c:pt idx="0" formatCode="0%">
                  <c:v>0.24507630103038999</c:v>
                </c:pt>
                <c:pt idx="3" formatCode="0%">
                  <c:v>0</c:v>
                </c:pt>
                <c:pt idx="6" formatCode="0%">
                  <c:v>0.20245462582557594</c:v>
                </c:pt>
                <c:pt idx="9" formatCode="0%">
                  <c:v>0.36917402481278638</c:v>
                </c:pt>
                <c:pt idx="12" formatCode="0%">
                  <c:v>0.2128254644735966</c:v>
                </c:pt>
                <c:pt idx="15" formatCode="0%">
                  <c:v>0.21258244545915778</c:v>
                </c:pt>
                <c:pt idx="18" formatCode="0%">
                  <c:v>0.15554740957966764</c:v>
                </c:pt>
                <c:pt idx="21" formatCode="0%">
                  <c:v>0.17305320122557796</c:v>
                </c:pt>
                <c:pt idx="24" formatCode="0%">
                  <c:v>0.22206299058723902</c:v>
                </c:pt>
              </c:numCache>
            </c:numRef>
          </c:val>
        </c:ser>
        <c:ser>
          <c:idx val="3"/>
          <c:order val="2"/>
          <c:tx>
            <c:strRef>
              <c:f>Chart3!$J$1</c:f>
              <c:strCache>
                <c:ptCount val="1"/>
                <c:pt idx="0">
                  <c:v>Percent Acres Inside PFAs</c:v>
                </c:pt>
              </c:strCache>
            </c:strRef>
          </c:tx>
          <c:spPr>
            <a:pattFill prst="wdUpDiag">
              <a:fgClr>
                <a:schemeClr val="accent3"/>
              </a:fgClr>
              <a:bgClr>
                <a:schemeClr val="bg1"/>
              </a:bgClr>
            </a:pattFill>
            <a:ln>
              <a:solidFill>
                <a:schemeClr val="accent3"/>
              </a:solidFill>
            </a:ln>
          </c:spPr>
          <c:invertIfNegative val="0"/>
          <c:dLbls>
            <c:dLbl>
              <c:idx val="1"/>
              <c:delete val="1"/>
            </c:dLbl>
            <c:txPr>
              <a:bodyPr/>
              <a:lstStyle/>
              <a:p>
                <a:pPr>
                  <a:defRPr b="1"/>
                </a:pPr>
                <a:endParaRPr lang="en-US"/>
              </a:p>
            </c:txPr>
            <c:dLblPos val="inEnd"/>
            <c:showLegendKey val="0"/>
            <c:showVal val="1"/>
            <c:showCatName val="0"/>
            <c:showSerName val="0"/>
            <c:showPercent val="0"/>
            <c:showBubbleSize val="0"/>
            <c:showLeaderLines val="0"/>
          </c:dLbls>
          <c:cat>
            <c:strRef>
              <c:f>Chart3!$G$2:$G$26</c:f>
              <c:strCache>
                <c:ptCount val="25"/>
                <c:pt idx="0">
                  <c:v>Anne Arundel</c:v>
                </c:pt>
                <c:pt idx="3">
                  <c:v>Baltimore City</c:v>
                </c:pt>
                <c:pt idx="6">
                  <c:v>Baltimore</c:v>
                </c:pt>
                <c:pt idx="9">
                  <c:v>Carroll</c:v>
                </c:pt>
                <c:pt idx="12">
                  <c:v>Harford</c:v>
                </c:pt>
                <c:pt idx="15">
                  <c:v>Howard</c:v>
                </c:pt>
                <c:pt idx="18">
                  <c:v>Frederick</c:v>
                </c:pt>
                <c:pt idx="21">
                  <c:v>Montgomery</c:v>
                </c:pt>
                <c:pt idx="24">
                  <c:v>Prince George's</c:v>
                </c:pt>
              </c:strCache>
            </c:strRef>
          </c:cat>
          <c:val>
            <c:numRef>
              <c:f>Chart3!$J$2:$J$27</c:f>
              <c:numCache>
                <c:formatCode>0%</c:formatCode>
                <c:ptCount val="26"/>
                <c:pt idx="1">
                  <c:v>0.2933694159302917</c:v>
                </c:pt>
                <c:pt idx="4">
                  <c:v>1</c:v>
                </c:pt>
                <c:pt idx="7">
                  <c:v>0.28321798111234525</c:v>
                </c:pt>
                <c:pt idx="10">
                  <c:v>0.18834105631702378</c:v>
                </c:pt>
                <c:pt idx="13">
                  <c:v>0.21247137852078674</c:v>
                </c:pt>
                <c:pt idx="16">
                  <c:v>0.30269907295144655</c:v>
                </c:pt>
                <c:pt idx="19">
                  <c:v>0.2731632451780826</c:v>
                </c:pt>
                <c:pt idx="22">
                  <c:v>0.3194961813570954</c:v>
                </c:pt>
                <c:pt idx="25">
                  <c:v>0.49366486438164375</c:v>
                </c:pt>
              </c:numCache>
            </c:numRef>
          </c:val>
        </c:ser>
        <c:ser>
          <c:idx val="4"/>
          <c:order val="3"/>
          <c:tx>
            <c:strRef>
              <c:f>Chart3!$K$1</c:f>
              <c:strCache>
                <c:ptCount val="1"/>
                <c:pt idx="0">
                  <c:v>Percent Acres Outside PFA</c:v>
                </c:pt>
              </c:strCache>
            </c:strRef>
          </c:tx>
          <c:spPr>
            <a:pattFill prst="wdUpDiag">
              <a:fgClr>
                <a:schemeClr val="accent6"/>
              </a:fgClr>
              <a:bgClr>
                <a:schemeClr val="bg1"/>
              </a:bgClr>
            </a:pattFill>
            <a:ln>
              <a:solidFill>
                <a:schemeClr val="accent6"/>
              </a:solidFill>
            </a:ln>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Chart3!$G$2:$G$26</c:f>
              <c:strCache>
                <c:ptCount val="25"/>
                <c:pt idx="0">
                  <c:v>Anne Arundel</c:v>
                </c:pt>
                <c:pt idx="3">
                  <c:v>Baltimore City</c:v>
                </c:pt>
                <c:pt idx="6">
                  <c:v>Baltimore</c:v>
                </c:pt>
                <c:pt idx="9">
                  <c:v>Carroll</c:v>
                </c:pt>
                <c:pt idx="12">
                  <c:v>Harford</c:v>
                </c:pt>
                <c:pt idx="15">
                  <c:v>Howard</c:v>
                </c:pt>
                <c:pt idx="18">
                  <c:v>Frederick</c:v>
                </c:pt>
                <c:pt idx="21">
                  <c:v>Montgomery</c:v>
                </c:pt>
                <c:pt idx="24">
                  <c:v>Prince George's</c:v>
                </c:pt>
              </c:strCache>
            </c:strRef>
          </c:cat>
          <c:val>
            <c:numRef>
              <c:f>Chart3!$K$2:$K$27</c:f>
              <c:numCache>
                <c:formatCode>0%</c:formatCode>
                <c:ptCount val="26"/>
                <c:pt idx="1">
                  <c:v>0.70663058406970825</c:v>
                </c:pt>
                <c:pt idx="4">
                  <c:v>0</c:v>
                </c:pt>
                <c:pt idx="7">
                  <c:v>0.71678201888765469</c:v>
                </c:pt>
                <c:pt idx="10">
                  <c:v>0.8116589436829762</c:v>
                </c:pt>
                <c:pt idx="13">
                  <c:v>0.78752862147921321</c:v>
                </c:pt>
                <c:pt idx="16">
                  <c:v>0.69730092704855351</c:v>
                </c:pt>
                <c:pt idx="19">
                  <c:v>0.72683675482191745</c:v>
                </c:pt>
                <c:pt idx="22">
                  <c:v>0.68050381864290466</c:v>
                </c:pt>
                <c:pt idx="25">
                  <c:v>0.50633513561835619</c:v>
                </c:pt>
              </c:numCache>
            </c:numRef>
          </c:val>
        </c:ser>
        <c:dLbls>
          <c:dLblPos val="inEnd"/>
          <c:showLegendKey val="0"/>
          <c:showVal val="1"/>
          <c:showCatName val="0"/>
          <c:showSerName val="0"/>
          <c:showPercent val="0"/>
          <c:showBubbleSize val="0"/>
        </c:dLbls>
        <c:gapWidth val="0"/>
        <c:overlap val="100"/>
        <c:axId val="115198208"/>
        <c:axId val="115208192"/>
      </c:barChart>
      <c:catAx>
        <c:axId val="115198208"/>
        <c:scaling>
          <c:orientation val="minMax"/>
        </c:scaling>
        <c:delete val="0"/>
        <c:axPos val="b"/>
        <c:majorTickMark val="none"/>
        <c:minorTickMark val="none"/>
        <c:tickLblPos val="nextTo"/>
        <c:txPr>
          <a:bodyPr rot="0"/>
          <a:lstStyle/>
          <a:p>
            <a:pPr>
              <a:defRPr/>
            </a:pPr>
            <a:endParaRPr lang="en-US"/>
          </a:p>
        </c:txPr>
        <c:crossAx val="115208192"/>
        <c:crosses val="autoZero"/>
        <c:auto val="1"/>
        <c:lblAlgn val="ctr"/>
        <c:lblOffset val="100"/>
        <c:noMultiLvlLbl val="0"/>
      </c:catAx>
      <c:valAx>
        <c:axId val="115208192"/>
        <c:scaling>
          <c:orientation val="minMax"/>
        </c:scaling>
        <c:delete val="0"/>
        <c:axPos val="l"/>
        <c:majorGridlines/>
        <c:numFmt formatCode="0%" sourceLinked="1"/>
        <c:majorTickMark val="none"/>
        <c:minorTickMark val="none"/>
        <c:tickLblPos val="nextTo"/>
        <c:spPr>
          <a:ln w="9525">
            <a:noFill/>
          </a:ln>
        </c:spPr>
        <c:crossAx val="115198208"/>
        <c:crosses val="autoZero"/>
        <c:crossBetween val="between"/>
      </c:valAx>
    </c:plotArea>
    <c:legend>
      <c:legendPos val="b"/>
      <c:layout>
        <c:manualLayout>
          <c:xMode val="edge"/>
          <c:yMode val="edge"/>
          <c:x val="0.05"/>
          <c:y val="0.93361989880556451"/>
          <c:w val="0.89999999999999991"/>
          <c:h val="6.5619914309168234E-2"/>
        </c:manualLayout>
      </c:layout>
      <c:overlay val="0"/>
    </c:legend>
    <c:plotVisOnly val="1"/>
    <c:dispBlanksAs val="gap"/>
    <c:showDLblsOverMax val="0"/>
  </c:chart>
  <c:txPr>
    <a:bodyPr/>
    <a:lstStyle/>
    <a:p>
      <a:pPr>
        <a:defRPr sz="1000">
          <a:latin typeface="Comic Sans MS" panose="030F0702030302020204" pitchFamily="66"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0869731027211E-2"/>
          <c:y val="3.4848956975512158E-2"/>
          <c:w val="0.89630336272068556"/>
          <c:h val="0.82660748257345795"/>
        </c:manualLayout>
      </c:layout>
      <c:barChart>
        <c:barDir val="col"/>
        <c:grouping val="percentStacked"/>
        <c:varyColors val="0"/>
        <c:ser>
          <c:idx val="1"/>
          <c:order val="0"/>
          <c:tx>
            <c:strRef>
              <c:f>Chart3!$H$1</c:f>
              <c:strCache>
                <c:ptCount val="1"/>
                <c:pt idx="0">
                  <c:v>Percent Parcels Inside PFAs</c:v>
                </c:pt>
              </c:strCache>
            </c:strRef>
          </c:tx>
          <c:spPr>
            <a:solidFill>
              <a:schemeClr val="accent3"/>
            </a:solidFill>
          </c:spPr>
          <c:invertIfNegative val="0"/>
          <c:dLbls>
            <c:dLbl>
              <c:idx val="0"/>
              <c:delete val="1"/>
            </c:dLbl>
            <c:txPr>
              <a:bodyPr/>
              <a:lstStyle/>
              <a:p>
                <a:pPr>
                  <a:defRPr b="1"/>
                </a:pPr>
                <a:endParaRPr lang="en-US"/>
              </a:p>
            </c:txPr>
            <c:dLblPos val="inEnd"/>
            <c:showLegendKey val="0"/>
            <c:showVal val="1"/>
            <c:showCatName val="0"/>
            <c:showSerName val="0"/>
            <c:showPercent val="0"/>
            <c:showBubbleSize val="0"/>
            <c:showLeaderLines val="0"/>
          </c:dLbls>
          <c:cat>
            <c:strRef>
              <c:f>Chart3!$G$2:$G$26</c:f>
              <c:strCache>
                <c:ptCount val="25"/>
                <c:pt idx="0">
                  <c:v>Anne Arundel</c:v>
                </c:pt>
                <c:pt idx="3">
                  <c:v>Baltimore City</c:v>
                </c:pt>
                <c:pt idx="6">
                  <c:v>Baltimore</c:v>
                </c:pt>
                <c:pt idx="9">
                  <c:v>Carroll</c:v>
                </c:pt>
                <c:pt idx="12">
                  <c:v>Harford</c:v>
                </c:pt>
                <c:pt idx="15">
                  <c:v>Howard</c:v>
                </c:pt>
                <c:pt idx="18">
                  <c:v>Frederick</c:v>
                </c:pt>
                <c:pt idx="21">
                  <c:v>Montgomery</c:v>
                </c:pt>
                <c:pt idx="24">
                  <c:v>Prince George's</c:v>
                </c:pt>
              </c:strCache>
            </c:strRef>
          </c:cat>
          <c:val>
            <c:numRef>
              <c:f>Chart3!$H$2:$H$27</c:f>
              <c:numCache>
                <c:formatCode>General</c:formatCode>
                <c:ptCount val="26"/>
                <c:pt idx="0" formatCode="0%">
                  <c:v>0.75492369896960998</c:v>
                </c:pt>
                <c:pt idx="3" formatCode="0%">
                  <c:v>1</c:v>
                </c:pt>
                <c:pt idx="6" formatCode="0%">
                  <c:v>0.79754537417442406</c:v>
                </c:pt>
                <c:pt idx="9" formatCode="0%">
                  <c:v>0.63082597518721362</c:v>
                </c:pt>
                <c:pt idx="12" formatCode="0%">
                  <c:v>0.78717453552640337</c:v>
                </c:pt>
                <c:pt idx="15" formatCode="0%">
                  <c:v>0.78741755454084217</c:v>
                </c:pt>
                <c:pt idx="18" formatCode="0%">
                  <c:v>0.84445259042033238</c:v>
                </c:pt>
                <c:pt idx="21" formatCode="0%">
                  <c:v>0.82694679877442201</c:v>
                </c:pt>
                <c:pt idx="24" formatCode="0%">
                  <c:v>0.777937009412761</c:v>
                </c:pt>
              </c:numCache>
            </c:numRef>
          </c:val>
        </c:ser>
        <c:ser>
          <c:idx val="2"/>
          <c:order val="1"/>
          <c:tx>
            <c:strRef>
              <c:f>Chart3!$I$1</c:f>
              <c:strCache>
                <c:ptCount val="1"/>
                <c:pt idx="0">
                  <c:v>Percent Parcels Outside PFAs</c:v>
                </c:pt>
              </c:strCache>
            </c:strRef>
          </c:tx>
          <c:spPr>
            <a:solidFill>
              <a:schemeClr val="accent6"/>
            </a:solidFill>
            <a:ln>
              <a:solidFill>
                <a:schemeClr val="accent3"/>
              </a:solidFill>
            </a:ln>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Chart3!$G$2:$G$26</c:f>
              <c:strCache>
                <c:ptCount val="25"/>
                <c:pt idx="0">
                  <c:v>Anne Arundel</c:v>
                </c:pt>
                <c:pt idx="3">
                  <c:v>Baltimore City</c:v>
                </c:pt>
                <c:pt idx="6">
                  <c:v>Baltimore</c:v>
                </c:pt>
                <c:pt idx="9">
                  <c:v>Carroll</c:v>
                </c:pt>
                <c:pt idx="12">
                  <c:v>Harford</c:v>
                </c:pt>
                <c:pt idx="15">
                  <c:v>Howard</c:v>
                </c:pt>
                <c:pt idx="18">
                  <c:v>Frederick</c:v>
                </c:pt>
                <c:pt idx="21">
                  <c:v>Montgomery</c:v>
                </c:pt>
                <c:pt idx="24">
                  <c:v>Prince George's</c:v>
                </c:pt>
              </c:strCache>
            </c:strRef>
          </c:cat>
          <c:val>
            <c:numRef>
              <c:f>Chart3!$I$2:$I$27</c:f>
              <c:numCache>
                <c:formatCode>General</c:formatCode>
                <c:ptCount val="26"/>
                <c:pt idx="0" formatCode="0%">
                  <c:v>0.24507630103038999</c:v>
                </c:pt>
                <c:pt idx="3" formatCode="0%">
                  <c:v>0</c:v>
                </c:pt>
                <c:pt idx="6" formatCode="0%">
                  <c:v>0.20245462582557594</c:v>
                </c:pt>
                <c:pt idx="9" formatCode="0%">
                  <c:v>0.36917402481278638</c:v>
                </c:pt>
                <c:pt idx="12" formatCode="0%">
                  <c:v>0.2128254644735966</c:v>
                </c:pt>
                <c:pt idx="15" formatCode="0%">
                  <c:v>0.21258244545915778</c:v>
                </c:pt>
                <c:pt idx="18" formatCode="0%">
                  <c:v>0.15554740957966764</c:v>
                </c:pt>
                <c:pt idx="21" formatCode="0%">
                  <c:v>0.17305320122557796</c:v>
                </c:pt>
                <c:pt idx="24" formatCode="0%">
                  <c:v>0.22206299058723902</c:v>
                </c:pt>
              </c:numCache>
            </c:numRef>
          </c:val>
        </c:ser>
        <c:ser>
          <c:idx val="3"/>
          <c:order val="2"/>
          <c:tx>
            <c:strRef>
              <c:f>Chart3!$J$1</c:f>
              <c:strCache>
                <c:ptCount val="1"/>
                <c:pt idx="0">
                  <c:v>Percent Acres Inside PFAs</c:v>
                </c:pt>
              </c:strCache>
            </c:strRef>
          </c:tx>
          <c:spPr>
            <a:pattFill prst="wdUpDiag">
              <a:fgClr>
                <a:schemeClr val="accent3"/>
              </a:fgClr>
              <a:bgClr>
                <a:schemeClr val="bg1"/>
              </a:bgClr>
            </a:pattFill>
            <a:ln>
              <a:solidFill>
                <a:schemeClr val="accent3"/>
              </a:solidFill>
            </a:ln>
          </c:spPr>
          <c:invertIfNegative val="0"/>
          <c:dLbls>
            <c:dLbl>
              <c:idx val="1"/>
              <c:delete val="1"/>
            </c:dLbl>
            <c:txPr>
              <a:bodyPr/>
              <a:lstStyle/>
              <a:p>
                <a:pPr>
                  <a:defRPr b="1"/>
                </a:pPr>
                <a:endParaRPr lang="en-US"/>
              </a:p>
            </c:txPr>
            <c:dLblPos val="inEnd"/>
            <c:showLegendKey val="0"/>
            <c:showVal val="1"/>
            <c:showCatName val="0"/>
            <c:showSerName val="0"/>
            <c:showPercent val="0"/>
            <c:showBubbleSize val="0"/>
            <c:showLeaderLines val="0"/>
          </c:dLbls>
          <c:cat>
            <c:strRef>
              <c:f>Chart3!$G$2:$G$26</c:f>
              <c:strCache>
                <c:ptCount val="25"/>
                <c:pt idx="0">
                  <c:v>Anne Arundel</c:v>
                </c:pt>
                <c:pt idx="3">
                  <c:v>Baltimore City</c:v>
                </c:pt>
                <c:pt idx="6">
                  <c:v>Baltimore</c:v>
                </c:pt>
                <c:pt idx="9">
                  <c:v>Carroll</c:v>
                </c:pt>
                <c:pt idx="12">
                  <c:v>Harford</c:v>
                </c:pt>
                <c:pt idx="15">
                  <c:v>Howard</c:v>
                </c:pt>
                <c:pt idx="18">
                  <c:v>Frederick</c:v>
                </c:pt>
                <c:pt idx="21">
                  <c:v>Montgomery</c:v>
                </c:pt>
                <c:pt idx="24">
                  <c:v>Prince George's</c:v>
                </c:pt>
              </c:strCache>
            </c:strRef>
          </c:cat>
          <c:val>
            <c:numRef>
              <c:f>Chart3!$J$2:$J$27</c:f>
              <c:numCache>
                <c:formatCode>0%</c:formatCode>
                <c:ptCount val="26"/>
                <c:pt idx="1">
                  <c:v>0.2933694159302917</c:v>
                </c:pt>
                <c:pt idx="4">
                  <c:v>1</c:v>
                </c:pt>
                <c:pt idx="7">
                  <c:v>0.28321798111234525</c:v>
                </c:pt>
                <c:pt idx="10">
                  <c:v>0.18834105631702378</c:v>
                </c:pt>
                <c:pt idx="13">
                  <c:v>0.21247137852078674</c:v>
                </c:pt>
                <c:pt idx="16">
                  <c:v>0.30269907295144655</c:v>
                </c:pt>
                <c:pt idx="19">
                  <c:v>0.2731632451780826</c:v>
                </c:pt>
                <c:pt idx="22">
                  <c:v>0.3194961813570954</c:v>
                </c:pt>
                <c:pt idx="25">
                  <c:v>0.49366486438164375</c:v>
                </c:pt>
              </c:numCache>
            </c:numRef>
          </c:val>
        </c:ser>
        <c:ser>
          <c:idx val="4"/>
          <c:order val="3"/>
          <c:tx>
            <c:strRef>
              <c:f>Chart3!$K$1</c:f>
              <c:strCache>
                <c:ptCount val="1"/>
                <c:pt idx="0">
                  <c:v>Percent Acres Outside PFA</c:v>
                </c:pt>
              </c:strCache>
            </c:strRef>
          </c:tx>
          <c:spPr>
            <a:pattFill prst="wdUpDiag">
              <a:fgClr>
                <a:schemeClr val="accent6"/>
              </a:fgClr>
              <a:bgClr>
                <a:schemeClr val="bg1"/>
              </a:bgClr>
            </a:pattFill>
            <a:ln>
              <a:solidFill>
                <a:schemeClr val="accent6"/>
              </a:solidFill>
            </a:ln>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Chart3!$G$2:$G$26</c:f>
              <c:strCache>
                <c:ptCount val="25"/>
                <c:pt idx="0">
                  <c:v>Anne Arundel</c:v>
                </c:pt>
                <c:pt idx="3">
                  <c:v>Baltimore City</c:v>
                </c:pt>
                <c:pt idx="6">
                  <c:v>Baltimore</c:v>
                </c:pt>
                <c:pt idx="9">
                  <c:v>Carroll</c:v>
                </c:pt>
                <c:pt idx="12">
                  <c:v>Harford</c:v>
                </c:pt>
                <c:pt idx="15">
                  <c:v>Howard</c:v>
                </c:pt>
                <c:pt idx="18">
                  <c:v>Frederick</c:v>
                </c:pt>
                <c:pt idx="21">
                  <c:v>Montgomery</c:v>
                </c:pt>
                <c:pt idx="24">
                  <c:v>Prince George's</c:v>
                </c:pt>
              </c:strCache>
            </c:strRef>
          </c:cat>
          <c:val>
            <c:numRef>
              <c:f>Chart3!$K$2:$K$27</c:f>
              <c:numCache>
                <c:formatCode>0%</c:formatCode>
                <c:ptCount val="26"/>
                <c:pt idx="1">
                  <c:v>0.70663058406970825</c:v>
                </c:pt>
                <c:pt idx="4">
                  <c:v>0</c:v>
                </c:pt>
                <c:pt idx="7">
                  <c:v>0.71678201888765469</c:v>
                </c:pt>
                <c:pt idx="10">
                  <c:v>0.8116589436829762</c:v>
                </c:pt>
                <c:pt idx="13">
                  <c:v>0.78752862147921321</c:v>
                </c:pt>
                <c:pt idx="16">
                  <c:v>0.69730092704855351</c:v>
                </c:pt>
                <c:pt idx="19">
                  <c:v>0.72683675482191745</c:v>
                </c:pt>
                <c:pt idx="22">
                  <c:v>0.68050381864290466</c:v>
                </c:pt>
                <c:pt idx="25">
                  <c:v>0.50633513561835619</c:v>
                </c:pt>
              </c:numCache>
            </c:numRef>
          </c:val>
        </c:ser>
        <c:dLbls>
          <c:dLblPos val="inEnd"/>
          <c:showLegendKey val="0"/>
          <c:showVal val="1"/>
          <c:showCatName val="0"/>
          <c:showSerName val="0"/>
          <c:showPercent val="0"/>
          <c:showBubbleSize val="0"/>
        </c:dLbls>
        <c:gapWidth val="0"/>
        <c:overlap val="100"/>
        <c:axId val="128445056"/>
        <c:axId val="128586112"/>
      </c:barChart>
      <c:catAx>
        <c:axId val="128445056"/>
        <c:scaling>
          <c:orientation val="minMax"/>
        </c:scaling>
        <c:delete val="0"/>
        <c:axPos val="b"/>
        <c:majorTickMark val="none"/>
        <c:minorTickMark val="none"/>
        <c:tickLblPos val="nextTo"/>
        <c:txPr>
          <a:bodyPr rot="0"/>
          <a:lstStyle/>
          <a:p>
            <a:pPr>
              <a:defRPr/>
            </a:pPr>
            <a:endParaRPr lang="en-US"/>
          </a:p>
        </c:txPr>
        <c:crossAx val="128586112"/>
        <c:crosses val="autoZero"/>
        <c:auto val="1"/>
        <c:lblAlgn val="ctr"/>
        <c:lblOffset val="100"/>
        <c:noMultiLvlLbl val="0"/>
      </c:catAx>
      <c:valAx>
        <c:axId val="128586112"/>
        <c:scaling>
          <c:orientation val="minMax"/>
        </c:scaling>
        <c:delete val="0"/>
        <c:axPos val="l"/>
        <c:majorGridlines/>
        <c:numFmt formatCode="0%" sourceLinked="1"/>
        <c:majorTickMark val="none"/>
        <c:minorTickMark val="none"/>
        <c:tickLblPos val="nextTo"/>
        <c:spPr>
          <a:ln w="9525">
            <a:noFill/>
          </a:ln>
        </c:spPr>
        <c:crossAx val="128445056"/>
        <c:crosses val="autoZero"/>
        <c:crossBetween val="between"/>
      </c:valAx>
    </c:plotArea>
    <c:legend>
      <c:legendPos val="b"/>
      <c:layout>
        <c:manualLayout>
          <c:xMode val="edge"/>
          <c:yMode val="edge"/>
          <c:x val="0.05"/>
          <c:y val="0.93361989880556451"/>
          <c:w val="0.89999999999999991"/>
          <c:h val="6.5619914309168234E-2"/>
        </c:manualLayout>
      </c:layout>
      <c:overlay val="0"/>
    </c:legend>
    <c:plotVisOnly val="1"/>
    <c:dispBlanksAs val="gap"/>
    <c:showDLblsOverMax val="0"/>
  </c:chart>
  <c:txPr>
    <a:bodyPr/>
    <a:lstStyle/>
    <a:p>
      <a:pPr>
        <a:defRPr sz="1000">
          <a:latin typeface="Comic Sans MS" panose="030F0702030302020204" pitchFamily="66"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Chart3!$X$1</c:f>
              <c:strCache>
                <c:ptCount val="1"/>
                <c:pt idx="0">
                  <c:v>Percent Parcels Inside PFAs</c:v>
                </c:pt>
              </c:strCache>
            </c:strRef>
          </c:tx>
          <c:spPr>
            <a:solidFill>
              <a:schemeClr val="accent3"/>
            </a:solidFill>
          </c:spPr>
          <c:invertIfNegative val="0"/>
          <c:cat>
            <c:strRef>
              <c:f>Chart3!$W$2:$W$17</c:f>
              <c:strCache>
                <c:ptCount val="16"/>
                <c:pt idx="0">
                  <c:v>Allegany</c:v>
                </c:pt>
                <c:pt idx="3">
                  <c:v>Garrett</c:v>
                </c:pt>
                <c:pt idx="6">
                  <c:v>Washington</c:v>
                </c:pt>
                <c:pt idx="9">
                  <c:v>Calvert</c:v>
                </c:pt>
                <c:pt idx="12">
                  <c:v>Charles</c:v>
                </c:pt>
                <c:pt idx="15">
                  <c:v>St. Mary's</c:v>
                </c:pt>
              </c:strCache>
            </c:strRef>
          </c:cat>
          <c:val>
            <c:numRef>
              <c:f>Chart3!$X$2:$X$18</c:f>
              <c:numCache>
                <c:formatCode>General</c:formatCode>
                <c:ptCount val="17"/>
                <c:pt idx="0" formatCode="0%">
                  <c:v>0.62579113924050633</c:v>
                </c:pt>
                <c:pt idx="3" formatCode="0%">
                  <c:v>0.15703602991162474</c:v>
                </c:pt>
                <c:pt idx="6" formatCode="0%">
                  <c:v>0.56415047334329849</c:v>
                </c:pt>
                <c:pt idx="9" formatCode="0%">
                  <c:v>0.43314285714285716</c:v>
                </c:pt>
                <c:pt idx="12" formatCode="0%">
                  <c:v>0.55494091023384462</c:v>
                </c:pt>
                <c:pt idx="15" formatCode="0%">
                  <c:v>0.48854620628003131</c:v>
                </c:pt>
              </c:numCache>
            </c:numRef>
          </c:val>
        </c:ser>
        <c:ser>
          <c:idx val="3"/>
          <c:order val="1"/>
          <c:tx>
            <c:strRef>
              <c:f>Chart3!$Y$1</c:f>
              <c:strCache>
                <c:ptCount val="1"/>
                <c:pt idx="0">
                  <c:v>Percent Parcels Outside PFAs</c:v>
                </c:pt>
              </c:strCache>
            </c:strRef>
          </c:tx>
          <c:spPr>
            <a:solidFill>
              <a:schemeClr val="accent6"/>
            </a:solidFill>
            <a:ln>
              <a:solidFill>
                <a:schemeClr val="accent3"/>
              </a:solidFill>
            </a:ln>
          </c:spPr>
          <c:invertIfNegative val="0"/>
          <c:cat>
            <c:strRef>
              <c:f>Chart3!$W$2:$W$17</c:f>
              <c:strCache>
                <c:ptCount val="16"/>
                <c:pt idx="0">
                  <c:v>Allegany</c:v>
                </c:pt>
                <c:pt idx="3">
                  <c:v>Garrett</c:v>
                </c:pt>
                <c:pt idx="6">
                  <c:v>Washington</c:v>
                </c:pt>
                <c:pt idx="9">
                  <c:v>Calvert</c:v>
                </c:pt>
                <c:pt idx="12">
                  <c:v>Charles</c:v>
                </c:pt>
                <c:pt idx="15">
                  <c:v>St. Mary's</c:v>
                </c:pt>
              </c:strCache>
            </c:strRef>
          </c:cat>
          <c:val>
            <c:numRef>
              <c:f>Chart3!$Y$2:$Y$18</c:f>
              <c:numCache>
                <c:formatCode>General</c:formatCode>
                <c:ptCount val="17"/>
                <c:pt idx="0" formatCode="0%">
                  <c:v>0.37420886075949367</c:v>
                </c:pt>
                <c:pt idx="3" formatCode="0%">
                  <c:v>0.8429639700883752</c:v>
                </c:pt>
                <c:pt idx="6" formatCode="0%">
                  <c:v>0.43584952665670157</c:v>
                </c:pt>
                <c:pt idx="9" formatCode="0%">
                  <c:v>0.56685714285714284</c:v>
                </c:pt>
                <c:pt idx="12" formatCode="0%">
                  <c:v>0.44505908976615538</c:v>
                </c:pt>
                <c:pt idx="15" formatCode="0%">
                  <c:v>0.51145379371996869</c:v>
                </c:pt>
              </c:numCache>
            </c:numRef>
          </c:val>
        </c:ser>
        <c:ser>
          <c:idx val="4"/>
          <c:order val="2"/>
          <c:tx>
            <c:strRef>
              <c:f>Chart3!$Z$1</c:f>
              <c:strCache>
                <c:ptCount val="1"/>
                <c:pt idx="0">
                  <c:v>Percent Acres Inside PFAs</c:v>
                </c:pt>
              </c:strCache>
            </c:strRef>
          </c:tx>
          <c:spPr>
            <a:pattFill prst="wdUpDiag">
              <a:fgClr>
                <a:schemeClr val="accent3"/>
              </a:fgClr>
              <a:bgClr>
                <a:schemeClr val="bg1"/>
              </a:bgClr>
            </a:pattFill>
            <a:ln>
              <a:solidFill>
                <a:schemeClr val="accent3"/>
              </a:solidFill>
            </a:ln>
          </c:spPr>
          <c:invertIfNegative val="0"/>
          <c:cat>
            <c:strRef>
              <c:f>Chart3!$W$2:$W$17</c:f>
              <c:strCache>
                <c:ptCount val="16"/>
                <c:pt idx="0">
                  <c:v>Allegany</c:v>
                </c:pt>
                <c:pt idx="3">
                  <c:v>Garrett</c:v>
                </c:pt>
                <c:pt idx="6">
                  <c:v>Washington</c:v>
                </c:pt>
                <c:pt idx="9">
                  <c:v>Calvert</c:v>
                </c:pt>
                <c:pt idx="12">
                  <c:v>Charles</c:v>
                </c:pt>
                <c:pt idx="15">
                  <c:v>St. Mary's</c:v>
                </c:pt>
              </c:strCache>
            </c:strRef>
          </c:cat>
          <c:val>
            <c:numRef>
              <c:f>Chart3!$Z$2:$Z$18</c:f>
              <c:numCache>
                <c:formatCode>0%</c:formatCode>
                <c:ptCount val="17"/>
                <c:pt idx="1">
                  <c:v>0.23848636948855262</c:v>
                </c:pt>
                <c:pt idx="4">
                  <c:v>4.0313587189629685E-2</c:v>
                </c:pt>
                <c:pt idx="7">
                  <c:v>0.1898821516297298</c:v>
                </c:pt>
                <c:pt idx="10">
                  <c:v>0.14109739273761907</c:v>
                </c:pt>
                <c:pt idx="13">
                  <c:v>0.12007930147347914</c:v>
                </c:pt>
                <c:pt idx="16">
                  <c:v>0.10301862794129452</c:v>
                </c:pt>
              </c:numCache>
            </c:numRef>
          </c:val>
        </c:ser>
        <c:ser>
          <c:idx val="0"/>
          <c:order val="3"/>
          <c:tx>
            <c:strRef>
              <c:f>Chart3!$AA$1</c:f>
              <c:strCache>
                <c:ptCount val="1"/>
                <c:pt idx="0">
                  <c:v>Percent Acres Outside PFA</c:v>
                </c:pt>
              </c:strCache>
            </c:strRef>
          </c:tx>
          <c:spPr>
            <a:pattFill prst="wdUpDiag">
              <a:fgClr>
                <a:schemeClr val="accent6"/>
              </a:fgClr>
              <a:bgClr>
                <a:schemeClr val="bg1"/>
              </a:bgClr>
            </a:pattFill>
            <a:ln>
              <a:solidFill>
                <a:schemeClr val="accent6"/>
              </a:solidFill>
            </a:ln>
          </c:spPr>
          <c:invertIfNegative val="0"/>
          <c:cat>
            <c:strRef>
              <c:f>Chart3!$W$2:$W$17</c:f>
              <c:strCache>
                <c:ptCount val="16"/>
                <c:pt idx="0">
                  <c:v>Allegany</c:v>
                </c:pt>
                <c:pt idx="3">
                  <c:v>Garrett</c:v>
                </c:pt>
                <c:pt idx="6">
                  <c:v>Washington</c:v>
                </c:pt>
                <c:pt idx="9">
                  <c:v>Calvert</c:v>
                </c:pt>
                <c:pt idx="12">
                  <c:v>Charles</c:v>
                </c:pt>
                <c:pt idx="15">
                  <c:v>St. Mary's</c:v>
                </c:pt>
              </c:strCache>
            </c:strRef>
          </c:cat>
          <c:val>
            <c:numRef>
              <c:f>Chart3!$AA$2:$AA$18</c:f>
              <c:numCache>
                <c:formatCode>0%</c:formatCode>
                <c:ptCount val="17"/>
                <c:pt idx="1">
                  <c:v>0.76151363051144749</c:v>
                </c:pt>
                <c:pt idx="4">
                  <c:v>0.95968641281037026</c:v>
                </c:pt>
                <c:pt idx="7">
                  <c:v>0.81011784837027023</c:v>
                </c:pt>
                <c:pt idx="10">
                  <c:v>0.85890260726238099</c:v>
                </c:pt>
                <c:pt idx="13">
                  <c:v>0.87992069852652088</c:v>
                </c:pt>
                <c:pt idx="16">
                  <c:v>0.89698137205870543</c:v>
                </c:pt>
              </c:numCache>
            </c:numRef>
          </c:val>
        </c:ser>
        <c:dLbls>
          <c:dLblPos val="inEnd"/>
          <c:showLegendKey val="0"/>
          <c:showVal val="1"/>
          <c:showCatName val="0"/>
          <c:showSerName val="0"/>
          <c:showPercent val="0"/>
          <c:showBubbleSize val="0"/>
        </c:dLbls>
        <c:gapWidth val="0"/>
        <c:overlap val="100"/>
        <c:axId val="130093056"/>
        <c:axId val="130094592"/>
      </c:barChart>
      <c:catAx>
        <c:axId val="130093056"/>
        <c:scaling>
          <c:orientation val="minMax"/>
        </c:scaling>
        <c:delete val="0"/>
        <c:axPos val="b"/>
        <c:majorTickMark val="none"/>
        <c:minorTickMark val="none"/>
        <c:tickLblPos val="nextTo"/>
        <c:crossAx val="130094592"/>
        <c:crosses val="autoZero"/>
        <c:auto val="1"/>
        <c:lblAlgn val="ctr"/>
        <c:lblOffset val="100"/>
        <c:noMultiLvlLbl val="0"/>
      </c:catAx>
      <c:valAx>
        <c:axId val="130094592"/>
        <c:scaling>
          <c:orientation val="minMax"/>
        </c:scaling>
        <c:delete val="0"/>
        <c:axPos val="l"/>
        <c:majorGridlines/>
        <c:numFmt formatCode="0%" sourceLinked="1"/>
        <c:majorTickMark val="none"/>
        <c:minorTickMark val="none"/>
        <c:tickLblPos val="nextTo"/>
        <c:spPr>
          <a:ln w="9525">
            <a:noFill/>
          </a:ln>
        </c:spPr>
        <c:crossAx val="130093056"/>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Chart3!$X$1</c:f>
              <c:strCache>
                <c:ptCount val="1"/>
                <c:pt idx="0">
                  <c:v>Percent Parcels Inside PFAs</c:v>
                </c:pt>
              </c:strCache>
            </c:strRef>
          </c:tx>
          <c:spPr>
            <a:solidFill>
              <a:schemeClr val="accent3"/>
            </a:solidFill>
          </c:spPr>
          <c:invertIfNegative val="0"/>
          <c:cat>
            <c:strRef>
              <c:f>Chart3!$W$2:$W$17</c:f>
              <c:strCache>
                <c:ptCount val="16"/>
                <c:pt idx="0">
                  <c:v>Allegany</c:v>
                </c:pt>
                <c:pt idx="3">
                  <c:v>Garrett</c:v>
                </c:pt>
                <c:pt idx="6">
                  <c:v>Washington</c:v>
                </c:pt>
                <c:pt idx="9">
                  <c:v>Calvert</c:v>
                </c:pt>
                <c:pt idx="12">
                  <c:v>Charles</c:v>
                </c:pt>
                <c:pt idx="15">
                  <c:v>St. Mary's</c:v>
                </c:pt>
              </c:strCache>
            </c:strRef>
          </c:cat>
          <c:val>
            <c:numRef>
              <c:f>Chart3!$X$2:$X$18</c:f>
              <c:numCache>
                <c:formatCode>General</c:formatCode>
                <c:ptCount val="17"/>
                <c:pt idx="0" formatCode="0%">
                  <c:v>0.62579113924050633</c:v>
                </c:pt>
                <c:pt idx="3" formatCode="0%">
                  <c:v>0.15703602991162474</c:v>
                </c:pt>
                <c:pt idx="6" formatCode="0%">
                  <c:v>0.56415047334329849</c:v>
                </c:pt>
                <c:pt idx="9" formatCode="0%">
                  <c:v>0.43314285714285716</c:v>
                </c:pt>
                <c:pt idx="12" formatCode="0%">
                  <c:v>0.55494091023384462</c:v>
                </c:pt>
                <c:pt idx="15" formatCode="0%">
                  <c:v>0.48854620628003131</c:v>
                </c:pt>
              </c:numCache>
            </c:numRef>
          </c:val>
        </c:ser>
        <c:ser>
          <c:idx val="3"/>
          <c:order val="1"/>
          <c:tx>
            <c:strRef>
              <c:f>Chart3!$Y$1</c:f>
              <c:strCache>
                <c:ptCount val="1"/>
                <c:pt idx="0">
                  <c:v>Percent Parcels Outside PFAs</c:v>
                </c:pt>
              </c:strCache>
            </c:strRef>
          </c:tx>
          <c:spPr>
            <a:solidFill>
              <a:schemeClr val="accent6"/>
            </a:solidFill>
            <a:ln>
              <a:solidFill>
                <a:schemeClr val="accent3"/>
              </a:solidFill>
            </a:ln>
          </c:spPr>
          <c:invertIfNegative val="0"/>
          <c:cat>
            <c:strRef>
              <c:f>Chart3!$W$2:$W$17</c:f>
              <c:strCache>
                <c:ptCount val="16"/>
                <c:pt idx="0">
                  <c:v>Allegany</c:v>
                </c:pt>
                <c:pt idx="3">
                  <c:v>Garrett</c:v>
                </c:pt>
                <c:pt idx="6">
                  <c:v>Washington</c:v>
                </c:pt>
                <c:pt idx="9">
                  <c:v>Calvert</c:v>
                </c:pt>
                <c:pt idx="12">
                  <c:v>Charles</c:v>
                </c:pt>
                <c:pt idx="15">
                  <c:v>St. Mary's</c:v>
                </c:pt>
              </c:strCache>
            </c:strRef>
          </c:cat>
          <c:val>
            <c:numRef>
              <c:f>Chart3!$Y$2:$Y$18</c:f>
              <c:numCache>
                <c:formatCode>General</c:formatCode>
                <c:ptCount val="17"/>
                <c:pt idx="0" formatCode="0%">
                  <c:v>0.37420886075949367</c:v>
                </c:pt>
                <c:pt idx="3" formatCode="0%">
                  <c:v>0.8429639700883752</c:v>
                </c:pt>
                <c:pt idx="6" formatCode="0%">
                  <c:v>0.43584952665670157</c:v>
                </c:pt>
                <c:pt idx="9" formatCode="0%">
                  <c:v>0.56685714285714284</c:v>
                </c:pt>
                <c:pt idx="12" formatCode="0%">
                  <c:v>0.44505908976615538</c:v>
                </c:pt>
                <c:pt idx="15" formatCode="0%">
                  <c:v>0.51145379371996869</c:v>
                </c:pt>
              </c:numCache>
            </c:numRef>
          </c:val>
        </c:ser>
        <c:ser>
          <c:idx val="4"/>
          <c:order val="2"/>
          <c:tx>
            <c:strRef>
              <c:f>Chart3!$Z$1</c:f>
              <c:strCache>
                <c:ptCount val="1"/>
                <c:pt idx="0">
                  <c:v>Percent Acres Inside PFAs</c:v>
                </c:pt>
              </c:strCache>
            </c:strRef>
          </c:tx>
          <c:spPr>
            <a:pattFill prst="wdUpDiag">
              <a:fgClr>
                <a:schemeClr val="accent3"/>
              </a:fgClr>
              <a:bgClr>
                <a:schemeClr val="bg1"/>
              </a:bgClr>
            </a:pattFill>
            <a:ln>
              <a:solidFill>
                <a:schemeClr val="accent3"/>
              </a:solidFill>
            </a:ln>
          </c:spPr>
          <c:invertIfNegative val="0"/>
          <c:cat>
            <c:strRef>
              <c:f>Chart3!$W$2:$W$17</c:f>
              <c:strCache>
                <c:ptCount val="16"/>
                <c:pt idx="0">
                  <c:v>Allegany</c:v>
                </c:pt>
                <c:pt idx="3">
                  <c:v>Garrett</c:v>
                </c:pt>
                <c:pt idx="6">
                  <c:v>Washington</c:v>
                </c:pt>
                <c:pt idx="9">
                  <c:v>Calvert</c:v>
                </c:pt>
                <c:pt idx="12">
                  <c:v>Charles</c:v>
                </c:pt>
                <c:pt idx="15">
                  <c:v>St. Mary's</c:v>
                </c:pt>
              </c:strCache>
            </c:strRef>
          </c:cat>
          <c:val>
            <c:numRef>
              <c:f>Chart3!$Z$2:$Z$18</c:f>
              <c:numCache>
                <c:formatCode>0%</c:formatCode>
                <c:ptCount val="17"/>
                <c:pt idx="1">
                  <c:v>0.23848636948855262</c:v>
                </c:pt>
                <c:pt idx="4">
                  <c:v>4.0313587189629685E-2</c:v>
                </c:pt>
                <c:pt idx="7">
                  <c:v>0.1898821516297298</c:v>
                </c:pt>
                <c:pt idx="10">
                  <c:v>0.14109739273761907</c:v>
                </c:pt>
                <c:pt idx="13">
                  <c:v>0.12007930147347914</c:v>
                </c:pt>
                <c:pt idx="16">
                  <c:v>0.10301862794129452</c:v>
                </c:pt>
              </c:numCache>
            </c:numRef>
          </c:val>
        </c:ser>
        <c:ser>
          <c:idx val="0"/>
          <c:order val="3"/>
          <c:tx>
            <c:strRef>
              <c:f>Chart3!$AA$1</c:f>
              <c:strCache>
                <c:ptCount val="1"/>
                <c:pt idx="0">
                  <c:v>Percent Acres Outside PFA</c:v>
                </c:pt>
              </c:strCache>
            </c:strRef>
          </c:tx>
          <c:spPr>
            <a:pattFill prst="wdUpDiag">
              <a:fgClr>
                <a:schemeClr val="accent6"/>
              </a:fgClr>
              <a:bgClr>
                <a:schemeClr val="bg1"/>
              </a:bgClr>
            </a:pattFill>
            <a:ln>
              <a:solidFill>
                <a:schemeClr val="accent6"/>
              </a:solidFill>
            </a:ln>
          </c:spPr>
          <c:invertIfNegative val="0"/>
          <c:cat>
            <c:strRef>
              <c:f>Chart3!$W$2:$W$17</c:f>
              <c:strCache>
                <c:ptCount val="16"/>
                <c:pt idx="0">
                  <c:v>Allegany</c:v>
                </c:pt>
                <c:pt idx="3">
                  <c:v>Garrett</c:v>
                </c:pt>
                <c:pt idx="6">
                  <c:v>Washington</c:v>
                </c:pt>
                <c:pt idx="9">
                  <c:v>Calvert</c:v>
                </c:pt>
                <c:pt idx="12">
                  <c:v>Charles</c:v>
                </c:pt>
                <c:pt idx="15">
                  <c:v>St. Mary's</c:v>
                </c:pt>
              </c:strCache>
            </c:strRef>
          </c:cat>
          <c:val>
            <c:numRef>
              <c:f>Chart3!$AA$2:$AA$18</c:f>
              <c:numCache>
                <c:formatCode>0%</c:formatCode>
                <c:ptCount val="17"/>
                <c:pt idx="1">
                  <c:v>0.76151363051144749</c:v>
                </c:pt>
                <c:pt idx="4">
                  <c:v>0.95968641281037026</c:v>
                </c:pt>
                <c:pt idx="7">
                  <c:v>0.81011784837027023</c:v>
                </c:pt>
                <c:pt idx="10">
                  <c:v>0.85890260726238099</c:v>
                </c:pt>
                <c:pt idx="13">
                  <c:v>0.87992069852652088</c:v>
                </c:pt>
                <c:pt idx="16">
                  <c:v>0.89698137205870543</c:v>
                </c:pt>
              </c:numCache>
            </c:numRef>
          </c:val>
        </c:ser>
        <c:dLbls>
          <c:dLblPos val="inEnd"/>
          <c:showLegendKey val="0"/>
          <c:showVal val="1"/>
          <c:showCatName val="0"/>
          <c:showSerName val="0"/>
          <c:showPercent val="0"/>
          <c:showBubbleSize val="0"/>
        </c:dLbls>
        <c:gapWidth val="0"/>
        <c:overlap val="100"/>
        <c:axId val="130198528"/>
        <c:axId val="130482944"/>
      </c:barChart>
      <c:catAx>
        <c:axId val="130198528"/>
        <c:scaling>
          <c:orientation val="minMax"/>
        </c:scaling>
        <c:delete val="0"/>
        <c:axPos val="b"/>
        <c:majorTickMark val="none"/>
        <c:minorTickMark val="none"/>
        <c:tickLblPos val="nextTo"/>
        <c:crossAx val="130482944"/>
        <c:crosses val="autoZero"/>
        <c:auto val="1"/>
        <c:lblAlgn val="ctr"/>
        <c:lblOffset val="100"/>
        <c:noMultiLvlLbl val="0"/>
      </c:catAx>
      <c:valAx>
        <c:axId val="130482944"/>
        <c:scaling>
          <c:orientation val="minMax"/>
        </c:scaling>
        <c:delete val="0"/>
        <c:axPos val="l"/>
        <c:majorGridlines/>
        <c:numFmt formatCode="0%" sourceLinked="1"/>
        <c:majorTickMark val="none"/>
        <c:minorTickMark val="none"/>
        <c:tickLblPos val="nextTo"/>
        <c:spPr>
          <a:ln w="9525">
            <a:noFill/>
          </a:ln>
        </c:spPr>
        <c:crossAx val="130198528"/>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0"/>
          <c:tx>
            <c:strRef>
              <c:f>Chart3!$I$32</c:f>
              <c:strCache>
                <c:ptCount val="1"/>
                <c:pt idx="0">
                  <c:v>Percent Parcels Inside PFAs</c:v>
                </c:pt>
              </c:strCache>
            </c:strRef>
          </c:tx>
          <c:spPr>
            <a:solidFill>
              <a:schemeClr val="accent3"/>
            </a:solidFill>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Chart3!$H$33:$H$61</c:f>
              <c:strCache>
                <c:ptCount val="28"/>
                <c:pt idx="0">
                  <c:v>Caroline</c:v>
                </c:pt>
                <c:pt idx="3">
                  <c:v>Cecil</c:v>
                </c:pt>
                <c:pt idx="6">
                  <c:v>Kent</c:v>
                </c:pt>
                <c:pt idx="9">
                  <c:v>Queen Anne's</c:v>
                </c:pt>
                <c:pt idx="12">
                  <c:v>Talbot</c:v>
                </c:pt>
                <c:pt idx="15">
                  <c:v>Dorchester</c:v>
                </c:pt>
                <c:pt idx="18">
                  <c:v>Somerset</c:v>
                </c:pt>
                <c:pt idx="21">
                  <c:v>Wicomico</c:v>
                </c:pt>
                <c:pt idx="24">
                  <c:v>Worcester</c:v>
                </c:pt>
                <c:pt idx="27">
                  <c:v>Statewide</c:v>
                </c:pt>
              </c:strCache>
            </c:strRef>
          </c:cat>
          <c:val>
            <c:numRef>
              <c:f>Chart3!$I$33:$I$61</c:f>
              <c:numCache>
                <c:formatCode>General</c:formatCode>
                <c:ptCount val="29"/>
                <c:pt idx="0" formatCode="0%">
                  <c:v>0.46792640477374442</c:v>
                </c:pt>
                <c:pt idx="3" formatCode="0%">
                  <c:v>0.50873646209386281</c:v>
                </c:pt>
                <c:pt idx="6" formatCode="0%">
                  <c:v>0.59010840108401086</c:v>
                </c:pt>
                <c:pt idx="9" formatCode="0%">
                  <c:v>0.60155271725519655</c:v>
                </c:pt>
                <c:pt idx="12" formatCode="0%">
                  <c:v>0.71202075526088204</c:v>
                </c:pt>
                <c:pt idx="15" formatCode="0%">
                  <c:v>0.42980072463768115</c:v>
                </c:pt>
                <c:pt idx="18" formatCode="0%">
                  <c:v>0.56095617529880482</c:v>
                </c:pt>
                <c:pt idx="21" formatCode="0%">
                  <c:v>0.43712040014290821</c:v>
                </c:pt>
                <c:pt idx="24" formatCode="0%">
                  <c:v>0.72339449541284406</c:v>
                </c:pt>
                <c:pt idx="27" formatCode="0%">
                  <c:v>0.70659827344601489</c:v>
                </c:pt>
              </c:numCache>
            </c:numRef>
          </c:val>
        </c:ser>
        <c:ser>
          <c:idx val="2"/>
          <c:order val="1"/>
          <c:tx>
            <c:strRef>
              <c:f>Chart3!$J$32</c:f>
              <c:strCache>
                <c:ptCount val="1"/>
                <c:pt idx="0">
                  <c:v>Percent Parcels Outside PFAs</c:v>
                </c:pt>
              </c:strCache>
            </c:strRef>
          </c:tx>
          <c:spPr>
            <a:solidFill>
              <a:schemeClr val="accent6"/>
            </a:solidFill>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Chart3!$H$33:$H$61</c:f>
              <c:strCache>
                <c:ptCount val="28"/>
                <c:pt idx="0">
                  <c:v>Caroline</c:v>
                </c:pt>
                <c:pt idx="3">
                  <c:v>Cecil</c:v>
                </c:pt>
                <c:pt idx="6">
                  <c:v>Kent</c:v>
                </c:pt>
                <c:pt idx="9">
                  <c:v>Queen Anne's</c:v>
                </c:pt>
                <c:pt idx="12">
                  <c:v>Talbot</c:v>
                </c:pt>
                <c:pt idx="15">
                  <c:v>Dorchester</c:v>
                </c:pt>
                <c:pt idx="18">
                  <c:v>Somerset</c:v>
                </c:pt>
                <c:pt idx="21">
                  <c:v>Wicomico</c:v>
                </c:pt>
                <c:pt idx="24">
                  <c:v>Worcester</c:v>
                </c:pt>
                <c:pt idx="27">
                  <c:v>Statewide</c:v>
                </c:pt>
              </c:strCache>
            </c:strRef>
          </c:cat>
          <c:val>
            <c:numRef>
              <c:f>Chart3!$J$33:$J$61</c:f>
              <c:numCache>
                <c:formatCode>General</c:formatCode>
                <c:ptCount val="29"/>
                <c:pt idx="0" formatCode="0%">
                  <c:v>0.53207359522625564</c:v>
                </c:pt>
                <c:pt idx="3" formatCode="0%">
                  <c:v>0.49126353790613719</c:v>
                </c:pt>
                <c:pt idx="6" formatCode="0%">
                  <c:v>0.40989159891598914</c:v>
                </c:pt>
                <c:pt idx="9" formatCode="0%">
                  <c:v>0.3984472827448034</c:v>
                </c:pt>
                <c:pt idx="12" formatCode="0%">
                  <c:v>0.2879792447391179</c:v>
                </c:pt>
                <c:pt idx="15" formatCode="0%">
                  <c:v>0.57019927536231885</c:v>
                </c:pt>
                <c:pt idx="18" formatCode="0%">
                  <c:v>0.43904382470119524</c:v>
                </c:pt>
                <c:pt idx="21" formatCode="0%">
                  <c:v>0.56287959985709179</c:v>
                </c:pt>
                <c:pt idx="24" formatCode="0%">
                  <c:v>0.27660550458715594</c:v>
                </c:pt>
                <c:pt idx="27" formatCode="0%">
                  <c:v>0.29340172655398511</c:v>
                </c:pt>
              </c:numCache>
            </c:numRef>
          </c:val>
        </c:ser>
        <c:ser>
          <c:idx val="3"/>
          <c:order val="2"/>
          <c:tx>
            <c:strRef>
              <c:f>Chart3!$K$32</c:f>
              <c:strCache>
                <c:ptCount val="1"/>
                <c:pt idx="0">
                  <c:v>Percent Acres Inside PFAs</c:v>
                </c:pt>
              </c:strCache>
            </c:strRef>
          </c:tx>
          <c:spPr>
            <a:pattFill prst="wdUpDiag">
              <a:fgClr>
                <a:schemeClr val="accent3"/>
              </a:fgClr>
              <a:bgClr>
                <a:schemeClr val="bg1"/>
              </a:bgClr>
            </a:pattFill>
            <a:ln>
              <a:solidFill>
                <a:schemeClr val="accent3"/>
              </a:solidFill>
            </a:ln>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Chart3!$H$33:$H$61</c:f>
              <c:strCache>
                <c:ptCount val="28"/>
                <c:pt idx="0">
                  <c:v>Caroline</c:v>
                </c:pt>
                <c:pt idx="3">
                  <c:v>Cecil</c:v>
                </c:pt>
                <c:pt idx="6">
                  <c:v>Kent</c:v>
                </c:pt>
                <c:pt idx="9">
                  <c:v>Queen Anne's</c:v>
                </c:pt>
                <c:pt idx="12">
                  <c:v>Talbot</c:v>
                </c:pt>
                <c:pt idx="15">
                  <c:v>Dorchester</c:v>
                </c:pt>
                <c:pt idx="18">
                  <c:v>Somerset</c:v>
                </c:pt>
                <c:pt idx="21">
                  <c:v>Wicomico</c:v>
                </c:pt>
                <c:pt idx="24">
                  <c:v>Worcester</c:v>
                </c:pt>
                <c:pt idx="27">
                  <c:v>Statewide</c:v>
                </c:pt>
              </c:strCache>
            </c:strRef>
          </c:cat>
          <c:val>
            <c:numRef>
              <c:f>Chart3!$K$33:$K$61</c:f>
              <c:numCache>
                <c:formatCode>0%</c:formatCode>
                <c:ptCount val="29"/>
                <c:pt idx="1">
                  <c:v>7.8480892868760824E-2</c:v>
                </c:pt>
                <c:pt idx="4">
                  <c:v>0.1440025847522193</c:v>
                </c:pt>
                <c:pt idx="7">
                  <c:v>0.26562675544149911</c:v>
                </c:pt>
                <c:pt idx="10">
                  <c:v>0.19224011795743817</c:v>
                </c:pt>
                <c:pt idx="13">
                  <c:v>0.22767744831566539</c:v>
                </c:pt>
                <c:pt idx="16">
                  <c:v>0.14902651410561193</c:v>
                </c:pt>
                <c:pt idx="19">
                  <c:v>0.31299125477977618</c:v>
                </c:pt>
                <c:pt idx="22">
                  <c:v>0.16963519652588199</c:v>
                </c:pt>
                <c:pt idx="25">
                  <c:v>0.27142000158648316</c:v>
                </c:pt>
                <c:pt idx="28">
                  <c:v>0.22796113402126647</c:v>
                </c:pt>
              </c:numCache>
            </c:numRef>
          </c:val>
        </c:ser>
        <c:ser>
          <c:idx val="4"/>
          <c:order val="3"/>
          <c:tx>
            <c:strRef>
              <c:f>Chart3!$L$32</c:f>
              <c:strCache>
                <c:ptCount val="1"/>
                <c:pt idx="0">
                  <c:v>Percent Acres Outside PFA</c:v>
                </c:pt>
              </c:strCache>
            </c:strRef>
          </c:tx>
          <c:spPr>
            <a:pattFill prst="wdUpDiag">
              <a:fgClr>
                <a:schemeClr val="accent6"/>
              </a:fgClr>
              <a:bgClr>
                <a:schemeClr val="bg1"/>
              </a:bgClr>
            </a:pattFill>
            <a:ln>
              <a:solidFill>
                <a:schemeClr val="accent6"/>
              </a:solidFill>
            </a:ln>
          </c:spPr>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Chart3!$H$33:$H$61</c:f>
              <c:strCache>
                <c:ptCount val="28"/>
                <c:pt idx="0">
                  <c:v>Caroline</c:v>
                </c:pt>
                <c:pt idx="3">
                  <c:v>Cecil</c:v>
                </c:pt>
                <c:pt idx="6">
                  <c:v>Kent</c:v>
                </c:pt>
                <c:pt idx="9">
                  <c:v>Queen Anne's</c:v>
                </c:pt>
                <c:pt idx="12">
                  <c:v>Talbot</c:v>
                </c:pt>
                <c:pt idx="15">
                  <c:v>Dorchester</c:v>
                </c:pt>
                <c:pt idx="18">
                  <c:v>Somerset</c:v>
                </c:pt>
                <c:pt idx="21">
                  <c:v>Wicomico</c:v>
                </c:pt>
                <c:pt idx="24">
                  <c:v>Worcester</c:v>
                </c:pt>
                <c:pt idx="27">
                  <c:v>Statewide</c:v>
                </c:pt>
              </c:strCache>
            </c:strRef>
          </c:cat>
          <c:val>
            <c:numRef>
              <c:f>Chart3!$L$33:$L$61</c:f>
              <c:numCache>
                <c:formatCode>0%</c:formatCode>
                <c:ptCount val="29"/>
                <c:pt idx="1">
                  <c:v>0.92151910713123919</c:v>
                </c:pt>
                <c:pt idx="4">
                  <c:v>0.85599741524778072</c:v>
                </c:pt>
                <c:pt idx="7">
                  <c:v>0.73437324455850095</c:v>
                </c:pt>
                <c:pt idx="10">
                  <c:v>0.80775988204256177</c:v>
                </c:pt>
                <c:pt idx="13">
                  <c:v>0.77232255168433461</c:v>
                </c:pt>
                <c:pt idx="16">
                  <c:v>0.85097348589438804</c:v>
                </c:pt>
                <c:pt idx="19">
                  <c:v>0.6870087452202237</c:v>
                </c:pt>
                <c:pt idx="22">
                  <c:v>0.83036480347411812</c:v>
                </c:pt>
                <c:pt idx="25">
                  <c:v>0.72857999841351684</c:v>
                </c:pt>
                <c:pt idx="28">
                  <c:v>0.7720388659787335</c:v>
                </c:pt>
              </c:numCache>
            </c:numRef>
          </c:val>
        </c:ser>
        <c:dLbls>
          <c:dLblPos val="inEnd"/>
          <c:showLegendKey val="0"/>
          <c:showVal val="1"/>
          <c:showCatName val="0"/>
          <c:showSerName val="0"/>
          <c:showPercent val="0"/>
          <c:showBubbleSize val="0"/>
        </c:dLbls>
        <c:gapWidth val="0"/>
        <c:overlap val="100"/>
        <c:axId val="130284544"/>
        <c:axId val="130298624"/>
      </c:barChart>
      <c:catAx>
        <c:axId val="130284544"/>
        <c:scaling>
          <c:orientation val="minMax"/>
        </c:scaling>
        <c:delete val="0"/>
        <c:axPos val="b"/>
        <c:majorTickMark val="none"/>
        <c:minorTickMark val="none"/>
        <c:tickLblPos val="nextTo"/>
        <c:crossAx val="130298624"/>
        <c:crosses val="autoZero"/>
        <c:auto val="1"/>
        <c:lblAlgn val="ctr"/>
        <c:lblOffset val="100"/>
        <c:noMultiLvlLbl val="0"/>
      </c:catAx>
      <c:valAx>
        <c:axId val="130298624"/>
        <c:scaling>
          <c:orientation val="minMax"/>
        </c:scaling>
        <c:delete val="0"/>
        <c:axPos val="l"/>
        <c:majorGridlines/>
        <c:numFmt formatCode="0%" sourceLinked="1"/>
        <c:majorTickMark val="none"/>
        <c:minorTickMark val="none"/>
        <c:tickLblPos val="nextTo"/>
        <c:spPr>
          <a:ln w="9525">
            <a:noFill/>
          </a:ln>
        </c:spPr>
        <c:crossAx val="130284544"/>
        <c:crosses val="autoZero"/>
        <c:crossBetween val="between"/>
      </c:valAx>
    </c:plotArea>
    <c:legend>
      <c:legendPos val="b"/>
      <c:overlay val="0"/>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0.076</cdr:x>
      <cdr:y>0.538</cdr:y>
    </cdr:from>
    <cdr:to>
      <cdr:x>0.085</cdr:x>
      <cdr:y>0.5745</cdr:y>
    </cdr:to>
    <cdr:sp macro="" textlink="">
      <cdr:nvSpPr>
        <cdr:cNvPr id="1025" name="Text Box 1"/>
        <cdr:cNvSpPr txBox="1">
          <a:spLocks xmlns:a="http://schemas.openxmlformats.org/drawingml/2006/main" noChangeArrowheads="1"/>
        </cdr:cNvSpPr>
      </cdr:nvSpPr>
      <cdr:spPr bwMode="auto">
        <a:xfrm xmlns:a="http://schemas.openxmlformats.org/drawingml/2006/main">
          <a:off x="731863" y="3920204"/>
          <a:ext cx="86668" cy="2659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0.076</cdr:x>
      <cdr:y>0.538</cdr:y>
    </cdr:from>
    <cdr:to>
      <cdr:x>0.085</cdr:x>
      <cdr:y>0.5745</cdr:y>
    </cdr:to>
    <cdr:sp macro="" textlink="">
      <cdr:nvSpPr>
        <cdr:cNvPr id="1025" name="Text Box 1"/>
        <cdr:cNvSpPr txBox="1">
          <a:spLocks xmlns:a="http://schemas.openxmlformats.org/drawingml/2006/main" noChangeArrowheads="1"/>
        </cdr:cNvSpPr>
      </cdr:nvSpPr>
      <cdr:spPr bwMode="auto">
        <a:xfrm xmlns:a="http://schemas.openxmlformats.org/drawingml/2006/main">
          <a:off x="731863" y="3920204"/>
          <a:ext cx="86668" cy="2659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BA561-3267-440C-A1B8-47ED4893F254}" type="datetimeFigureOut">
              <a:rPr lang="en-US" smtClean="0"/>
              <a:t>8/16/2016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A034C-6C1D-4D3F-9599-D18AB3C32FDC}" type="slidenum">
              <a:rPr lang="en-US" smtClean="0"/>
              <a:t>‹#›</a:t>
            </a:fld>
            <a:endParaRPr lang="en-US"/>
          </a:p>
        </p:txBody>
      </p:sp>
    </p:spTree>
    <p:extLst>
      <p:ext uri="{BB962C8B-B14F-4D97-AF65-F5344CB8AC3E}">
        <p14:creationId xmlns:p14="http://schemas.microsoft.com/office/powerpoint/2010/main" val="64437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8024-44D8-4C04-9F8D-ECF26D07B4E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9911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05781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5781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94840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9484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722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57227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74538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74538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latin typeface="Comic Sans MS" panose="030F0702030302020204" pitchFamily="66" charset="0"/>
              <a:ea typeface="Calibri"/>
              <a:cs typeface="Times New Roman"/>
            </a:endParaRPr>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3148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smtClean="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314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40948024-44D8-4C04-9F8D-ECF26D07B4E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26221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314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3148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48024-44D8-4C04-9F8D-ECF26D07B4E3}"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795092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851" indent="-224851">
              <a:buAutoNum type="arabicParenR"/>
            </a:pPr>
            <a:r>
              <a:rPr lang="en-US" b="1" dirty="0" smtClean="0"/>
              <a:t>Follow this slide with maps </a:t>
            </a:r>
            <a:r>
              <a:rPr lang="en-US" b="1" baseline="0" dirty="0" smtClean="0"/>
              <a:t>and regional graphs for fragmentation, vulnerability and threat. </a:t>
            </a:r>
          </a:p>
          <a:p>
            <a:pPr marL="224851" indent="-224851">
              <a:buAutoNum type="arabicParenR"/>
            </a:pPr>
            <a:endParaRPr lang="en-US" b="1" baseline="0" dirty="0" smtClean="0"/>
          </a:p>
          <a:p>
            <a:pPr marL="224851" indent="-224851">
              <a:buAutoNum type="arabicParenR"/>
            </a:pPr>
            <a:r>
              <a:rPr lang="en-US" b="1" baseline="0" dirty="0" smtClean="0"/>
              <a:t>Add one graph by county for fragmentation, and another for stability. </a:t>
            </a:r>
          </a:p>
          <a:p>
            <a:pPr marL="224851" indent="-224851">
              <a:buAutoNum type="arabicParenR"/>
            </a:pPr>
            <a:endParaRPr lang="en-US" b="1" baseline="0" dirty="0" smtClean="0"/>
          </a:p>
          <a:p>
            <a:pPr marL="224851" indent="-224851">
              <a:buAutoNum type="arabicParenR"/>
            </a:pPr>
            <a:r>
              <a:rPr lang="en-US" b="1" baseline="0" smtClean="0"/>
              <a:t>Add </a:t>
            </a:r>
            <a:r>
              <a:rPr lang="en-US" b="1" baseline="0" dirty="0" smtClean="0"/>
              <a:t>a footnote to, or add to the footnote on, the vulnerability slides and stability slides that says “Implementation of Septic Growth Tier IV areas in Garrett, Somerset, Harford, and possibly Prince George’s counties may significantly reduce vulnerability and increase stability of rural lands from that shown.”</a:t>
            </a:r>
            <a:endParaRPr lang="en-US" b="1" dirty="0"/>
          </a:p>
        </p:txBody>
      </p:sp>
      <p:sp>
        <p:nvSpPr>
          <p:cNvPr id="4" name="Slide Number Placeholder 3"/>
          <p:cNvSpPr>
            <a:spLocks noGrp="1"/>
          </p:cNvSpPr>
          <p:nvPr>
            <p:ph type="sldNum" sz="quarter" idx="10"/>
          </p:nvPr>
        </p:nvSpPr>
        <p:spPr/>
        <p:txBody>
          <a:bodyPr/>
          <a:lstStyle/>
          <a:p>
            <a:fld id="{40948024-44D8-4C04-9F8D-ECF26D07B4E3}"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037592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needs to be revised.</a:t>
            </a:r>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3148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13148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Implications for Sustainable Growth</a:t>
            </a:r>
            <a:r>
              <a:rPr lang="en-US" b="1" u="sng" baseline="0" dirty="0" smtClean="0"/>
              <a:t> Objectives</a:t>
            </a:r>
            <a:r>
              <a:rPr lang="en-US" b="1" baseline="0" dirty="0" smtClean="0"/>
              <a:t>: There are clear concentrations of vulnerable, relatively isolated  populations in the metro regions and in parts of Southern Maryland, Western Maryland and the Eastern Shore. </a:t>
            </a:r>
            <a:endParaRPr lang="en-US" dirty="0"/>
          </a:p>
        </p:txBody>
      </p:sp>
      <p:sp>
        <p:nvSpPr>
          <p:cNvPr id="4" name="Slide Number Placeholder 3"/>
          <p:cNvSpPr>
            <a:spLocks noGrp="1"/>
          </p:cNvSpPr>
          <p:nvPr>
            <p:ph type="sldNum" sz="quarter" idx="10"/>
          </p:nvPr>
        </p:nvSpPr>
        <p:spPr/>
        <p:txBody>
          <a:bodyPr/>
          <a:lstStyle/>
          <a:p>
            <a:fld id="{40948024-44D8-4C04-9F8D-ECF26D07B4E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487516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Implications for Sustainable Growth</a:t>
            </a:r>
            <a:r>
              <a:rPr lang="en-US" b="1" u="sng" baseline="0" dirty="0" smtClean="0"/>
              <a:t> Objectives</a:t>
            </a:r>
            <a:r>
              <a:rPr lang="en-US" b="1" baseline="0" dirty="0" smtClean="0"/>
              <a:t>: There are clear concentrations of vulnerable, relatively isolated  populations in the metro regions and in parts of Southern Maryland, Western Maryland and the Eastern Shore. </a:t>
            </a:r>
            <a:endParaRPr lang="en-US" dirty="0"/>
          </a:p>
        </p:txBody>
      </p:sp>
      <p:sp>
        <p:nvSpPr>
          <p:cNvPr id="4" name="Slide Number Placeholder 3"/>
          <p:cNvSpPr>
            <a:spLocks noGrp="1"/>
          </p:cNvSpPr>
          <p:nvPr>
            <p:ph type="sldNum" sz="quarter" idx="10"/>
          </p:nvPr>
        </p:nvSpPr>
        <p:spPr/>
        <p:txBody>
          <a:bodyPr/>
          <a:lstStyle/>
          <a:p>
            <a:fld id="{40948024-44D8-4C04-9F8D-ECF26D07B4E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487516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a:t>
            </a:r>
            <a:r>
              <a:rPr lang="en-US" baseline="0" dirty="0" smtClean="0"/>
              <a:t>s to be checked and </a:t>
            </a:r>
            <a:r>
              <a:rPr lang="en-US" baseline="0" dirty="0" err="1" smtClean="0"/>
              <a:t>recalulated</a:t>
            </a:r>
            <a:r>
              <a:rPr lang="en-US" baseline="0" dirty="0" smtClean="0"/>
              <a:t>?! Its missing MVT!</a:t>
            </a:r>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071541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07154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40948024-44D8-4C04-9F8D-ECF26D07B4E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26221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224866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cumulative.</a:t>
            </a:r>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745383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MEDIAN values.</a:t>
            </a:r>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745383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224866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224866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086181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086181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903640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903640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2486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45383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224866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4224866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4224866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224866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4224866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422486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74538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4797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4797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205831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B3E797-F73F-4FD6-814B-B40AE881527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0583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34467E-0967-42C4-8F91-5496333BF269}"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B29B-73ED-4B7A-8E60-52AE815EA749}" type="slidenum">
              <a:rPr lang="en-US" smtClean="0"/>
              <a:t>‹#›</a:t>
            </a:fld>
            <a:endParaRPr lang="en-US"/>
          </a:p>
        </p:txBody>
      </p:sp>
    </p:spTree>
    <p:extLst>
      <p:ext uri="{BB962C8B-B14F-4D97-AF65-F5344CB8AC3E}">
        <p14:creationId xmlns:p14="http://schemas.microsoft.com/office/powerpoint/2010/main" val="410706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4467E-0967-42C4-8F91-5496333BF269}"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B29B-73ED-4B7A-8E60-52AE815EA749}" type="slidenum">
              <a:rPr lang="en-US" smtClean="0"/>
              <a:t>‹#›</a:t>
            </a:fld>
            <a:endParaRPr lang="en-US"/>
          </a:p>
        </p:txBody>
      </p:sp>
    </p:spTree>
    <p:extLst>
      <p:ext uri="{BB962C8B-B14F-4D97-AF65-F5344CB8AC3E}">
        <p14:creationId xmlns:p14="http://schemas.microsoft.com/office/powerpoint/2010/main" val="3264899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801027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152110925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87869518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141648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507601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537522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0033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408267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36279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097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4467E-0967-42C4-8F91-5496333BF269}"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B29B-73ED-4B7A-8E60-52AE815EA749}" type="slidenum">
              <a:rPr lang="en-US" smtClean="0"/>
              <a:t>‹#›</a:t>
            </a:fld>
            <a:endParaRPr lang="en-US"/>
          </a:p>
        </p:txBody>
      </p:sp>
    </p:spTree>
    <p:extLst>
      <p:ext uri="{BB962C8B-B14F-4D97-AF65-F5344CB8AC3E}">
        <p14:creationId xmlns:p14="http://schemas.microsoft.com/office/powerpoint/2010/main" val="15022496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1171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0122552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87301876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07128659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870249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211710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908529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2918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748534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116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26717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08248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86565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0921225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13344986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6081132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069104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975826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5007307"/>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82015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91356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1140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27550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28765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1099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6853702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29025710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756194957"/>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816468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093643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898312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3112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9409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960947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24429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69751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410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1924256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37632214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75424580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941929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800895"/>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30851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1107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89203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817753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6257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99979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11088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21957504"/>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59332535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26764519"/>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412554"/>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30621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81096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68341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26686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5401704"/>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04640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28391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4819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31654931"/>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59556852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5085954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98911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002441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858581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648240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246873"/>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143478"/>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17545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37825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8562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46722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8212444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1287217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46809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76665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8219423"/>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3800142"/>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70800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568849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46719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51079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5456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10343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749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869076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4571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3401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0591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7072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9908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75011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9384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7365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550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683766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4467E-0967-42C4-8F91-5496333BF269}"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B29B-73ED-4B7A-8E60-52AE815EA749}" type="slidenum">
              <a:rPr lang="en-US" smtClean="0"/>
              <a:t>‹#›</a:t>
            </a:fld>
            <a:endParaRPr lang="en-US"/>
          </a:p>
        </p:txBody>
      </p:sp>
    </p:spTree>
    <p:extLst>
      <p:ext uri="{BB962C8B-B14F-4D97-AF65-F5344CB8AC3E}">
        <p14:creationId xmlns:p14="http://schemas.microsoft.com/office/powerpoint/2010/main" val="3497185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28477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1578874924"/>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64478240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5811863"/>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8674136"/>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624192"/>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411368"/>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707775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746998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633276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6632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4529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9625463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1014086708"/>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1424937691"/>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0766042"/>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0532633"/>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0388273"/>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819200"/>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55647"/>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40665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445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71655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64183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06151841"/>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9590541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77211342"/>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1833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7698796"/>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5770654"/>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21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5652161"/>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0952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83825923"/>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19478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696711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16668853"/>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1082296608"/>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045735755"/>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262118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3900815"/>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1550391"/>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361327"/>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16653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600200" y="6570133"/>
            <a:ext cx="2057400" cy="307777"/>
          </a:xfrm>
          <a:prstGeom prst="rect">
            <a:avLst/>
          </a:prstGeom>
          <a:noFill/>
        </p:spPr>
        <p:txBody>
          <a:bodyPr wrap="square" rtlCol="0">
            <a:spAutoFit/>
          </a:bodyPr>
          <a:lstStyle/>
          <a:p>
            <a:pPr algn="ctr"/>
            <a:r>
              <a:rPr lang="en-US" sz="1400" b="1" i="1" dirty="0">
                <a:solidFill>
                  <a:prstClr val="black">
                    <a:lumMod val="50000"/>
                    <a:lumOff val="50000"/>
                  </a:prstClr>
                </a:solidFill>
                <a:latin typeface="Microsoft Sans Serif" pitchFamily="34" charset="0"/>
                <a:ea typeface="Verdana" pitchFamily="34" charset="0"/>
                <a:cs typeface="Microsoft Sans Serif" pitchFamily="34" charset="0"/>
              </a:rPr>
              <a:t>DRAFT</a:t>
            </a:r>
          </a:p>
        </p:txBody>
      </p:sp>
    </p:spTree>
    <p:extLst>
      <p:ext uri="{BB962C8B-B14F-4D97-AF65-F5344CB8AC3E}">
        <p14:creationId xmlns:p14="http://schemas.microsoft.com/office/powerpoint/2010/main" val="3828757749"/>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92091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61321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076965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2108424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40555665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460928242"/>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924998"/>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8454258"/>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660731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129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7834202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8448420"/>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15819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798709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793528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18749270"/>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162003513"/>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1868401912"/>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7676601"/>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783746"/>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881349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9220954"/>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33371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010977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798070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447777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7801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319636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30842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3415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4467E-0967-42C4-8F91-5496333BF269}"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B29B-73ED-4B7A-8E60-52AE815EA749}" type="slidenum">
              <a:rPr lang="en-US" smtClean="0"/>
              <a:t>‹#›</a:t>
            </a:fld>
            <a:endParaRPr lang="en-US"/>
          </a:p>
        </p:txBody>
      </p:sp>
    </p:spTree>
    <p:extLst>
      <p:ext uri="{BB962C8B-B14F-4D97-AF65-F5344CB8AC3E}">
        <p14:creationId xmlns:p14="http://schemas.microsoft.com/office/powerpoint/2010/main" val="93768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34079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1671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7869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304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0322346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600200" y="6570133"/>
            <a:ext cx="2057400" cy="307777"/>
          </a:xfrm>
          <a:prstGeom prst="rect">
            <a:avLst/>
          </a:prstGeom>
          <a:noFill/>
        </p:spPr>
        <p:txBody>
          <a:bodyPr wrap="square" rtlCol="0">
            <a:spAutoFit/>
          </a:bodyPr>
          <a:lstStyle/>
          <a:p>
            <a:pPr algn="ctr"/>
            <a:r>
              <a:rPr lang="en-US" sz="1400" b="1" i="1" dirty="0">
                <a:solidFill>
                  <a:prstClr val="black">
                    <a:lumMod val="50000"/>
                    <a:lumOff val="50000"/>
                  </a:prstClr>
                </a:solidFill>
                <a:latin typeface="Microsoft Sans Serif" pitchFamily="34" charset="0"/>
                <a:ea typeface="Verdana" pitchFamily="34" charset="0"/>
                <a:cs typeface="Microsoft Sans Serif" pitchFamily="34" charset="0"/>
              </a:rPr>
              <a:t>DRAFT</a:t>
            </a:r>
          </a:p>
        </p:txBody>
      </p:sp>
    </p:spTree>
    <p:extLst>
      <p:ext uri="{BB962C8B-B14F-4D97-AF65-F5344CB8AC3E}">
        <p14:creationId xmlns:p14="http://schemas.microsoft.com/office/powerpoint/2010/main" val="29923514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577568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728394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623804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10679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34467E-0967-42C4-8F91-5496333BF269}"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2B29B-73ED-4B7A-8E60-52AE815EA749}" type="slidenum">
              <a:rPr lang="en-US" smtClean="0"/>
              <a:t>‹#›</a:t>
            </a:fld>
            <a:endParaRPr lang="en-US"/>
          </a:p>
        </p:txBody>
      </p:sp>
    </p:spTree>
    <p:extLst>
      <p:ext uri="{BB962C8B-B14F-4D97-AF65-F5344CB8AC3E}">
        <p14:creationId xmlns:p14="http://schemas.microsoft.com/office/powerpoint/2010/main" val="3675997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90792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915943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5873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0614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631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622455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a:solidFill>
                  <a:prstClr val="black">
                    <a:lumMod val="65000"/>
                    <a:lumOff val="35000"/>
                  </a:prstClr>
                </a:solidFill>
                <a:latin typeface="Microsoft Sans Serif" pitchFamily="34" charset="0"/>
                <a:ea typeface="Verdana" pitchFamily="34" charset="0"/>
                <a:cs typeface="Microsoft Sans Serif" pitchFamily="34" charset="0"/>
              </a:rPr>
              <a:t>DRAFT</a:t>
            </a:r>
          </a:p>
        </p:txBody>
      </p:sp>
    </p:spTree>
    <p:extLst>
      <p:ext uri="{BB962C8B-B14F-4D97-AF65-F5344CB8AC3E}">
        <p14:creationId xmlns:p14="http://schemas.microsoft.com/office/powerpoint/2010/main" val="38078746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a:solidFill>
                  <a:prstClr val="black">
                    <a:lumMod val="65000"/>
                    <a:lumOff val="35000"/>
                  </a:prstClr>
                </a:solidFill>
                <a:latin typeface="Microsoft Sans Serif" pitchFamily="34" charset="0"/>
                <a:ea typeface="Verdana" pitchFamily="34" charset="0"/>
                <a:cs typeface="Microsoft Sans Serif" pitchFamily="34" charset="0"/>
              </a:rPr>
              <a:t>DRAFT</a:t>
            </a:r>
          </a:p>
        </p:txBody>
      </p:sp>
    </p:spTree>
    <p:extLst>
      <p:ext uri="{BB962C8B-B14F-4D97-AF65-F5344CB8AC3E}">
        <p14:creationId xmlns:p14="http://schemas.microsoft.com/office/powerpoint/2010/main" val="113186296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867194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38305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4467E-0967-42C4-8F91-5496333BF269}" type="datetimeFigureOut">
              <a:rPr lang="en-US" smtClean="0"/>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2B29B-73ED-4B7A-8E60-52AE815EA749}" type="slidenum">
              <a:rPr lang="en-US" smtClean="0"/>
              <a:t>‹#›</a:t>
            </a:fld>
            <a:endParaRPr lang="en-US"/>
          </a:p>
        </p:txBody>
      </p:sp>
    </p:spTree>
    <p:extLst>
      <p:ext uri="{BB962C8B-B14F-4D97-AF65-F5344CB8AC3E}">
        <p14:creationId xmlns:p14="http://schemas.microsoft.com/office/powerpoint/2010/main" val="24654809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7749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59594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238964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116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8157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6767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935808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a:solidFill>
                  <a:prstClr val="black">
                    <a:lumMod val="65000"/>
                    <a:lumOff val="35000"/>
                  </a:prstClr>
                </a:solidFill>
                <a:latin typeface="Microsoft Sans Serif" pitchFamily="34" charset="0"/>
                <a:ea typeface="Verdana" pitchFamily="34" charset="0"/>
                <a:cs typeface="Microsoft Sans Serif" pitchFamily="34" charset="0"/>
              </a:rPr>
              <a:t>DRAFT</a:t>
            </a:r>
          </a:p>
        </p:txBody>
      </p:sp>
    </p:spTree>
    <p:extLst>
      <p:ext uri="{BB962C8B-B14F-4D97-AF65-F5344CB8AC3E}">
        <p14:creationId xmlns:p14="http://schemas.microsoft.com/office/powerpoint/2010/main" val="290801599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a:solidFill>
                  <a:prstClr val="black">
                    <a:lumMod val="65000"/>
                    <a:lumOff val="35000"/>
                  </a:prstClr>
                </a:solidFill>
                <a:latin typeface="Microsoft Sans Serif" pitchFamily="34" charset="0"/>
                <a:ea typeface="Verdana" pitchFamily="34" charset="0"/>
                <a:cs typeface="Microsoft Sans Serif" pitchFamily="34" charset="0"/>
              </a:rPr>
              <a:t>DRAFT</a:t>
            </a:r>
          </a:p>
        </p:txBody>
      </p:sp>
    </p:spTree>
    <p:extLst>
      <p:ext uri="{BB962C8B-B14F-4D97-AF65-F5344CB8AC3E}">
        <p14:creationId xmlns:p14="http://schemas.microsoft.com/office/powerpoint/2010/main" val="218277726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1765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4467E-0967-42C4-8F91-5496333BF269}" type="datetimeFigureOut">
              <a:rPr lang="en-US" smtClean="0"/>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2B29B-73ED-4B7A-8E60-52AE815EA749}" type="slidenum">
              <a:rPr lang="en-US" smtClean="0"/>
              <a:t>‹#›</a:t>
            </a:fld>
            <a:endParaRPr lang="en-US"/>
          </a:p>
        </p:txBody>
      </p:sp>
    </p:spTree>
    <p:extLst>
      <p:ext uri="{BB962C8B-B14F-4D97-AF65-F5344CB8AC3E}">
        <p14:creationId xmlns:p14="http://schemas.microsoft.com/office/powerpoint/2010/main" val="4188148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55238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954284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70686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608644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2798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01562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7724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1563329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a:solidFill>
                  <a:prstClr val="black">
                    <a:lumMod val="65000"/>
                    <a:lumOff val="35000"/>
                  </a:prstClr>
                </a:solidFill>
                <a:latin typeface="Microsoft Sans Serif" pitchFamily="34" charset="0"/>
                <a:ea typeface="Verdana" pitchFamily="34" charset="0"/>
                <a:cs typeface="Microsoft Sans Serif" pitchFamily="34" charset="0"/>
              </a:rPr>
              <a:t>DRAFT</a:t>
            </a:r>
          </a:p>
        </p:txBody>
      </p:sp>
    </p:spTree>
    <p:extLst>
      <p:ext uri="{BB962C8B-B14F-4D97-AF65-F5344CB8AC3E}">
        <p14:creationId xmlns:p14="http://schemas.microsoft.com/office/powerpoint/2010/main" val="383721398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a:solidFill>
                  <a:prstClr val="black">
                    <a:lumMod val="65000"/>
                    <a:lumOff val="35000"/>
                  </a:prstClr>
                </a:solidFill>
                <a:latin typeface="Microsoft Sans Serif" pitchFamily="34" charset="0"/>
                <a:ea typeface="Verdana" pitchFamily="34" charset="0"/>
                <a:cs typeface="Microsoft Sans Serif" pitchFamily="34" charset="0"/>
              </a:rPr>
              <a:t>DRAFT</a:t>
            </a:r>
          </a:p>
        </p:txBody>
      </p:sp>
    </p:spTree>
    <p:extLst>
      <p:ext uri="{BB962C8B-B14F-4D97-AF65-F5344CB8AC3E}">
        <p14:creationId xmlns:p14="http://schemas.microsoft.com/office/powerpoint/2010/main" val="33233650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4467E-0967-42C4-8F91-5496333BF269}" type="datetimeFigureOut">
              <a:rPr lang="en-US" smtClean="0"/>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2B29B-73ED-4B7A-8E60-52AE815EA749}" type="slidenum">
              <a:rPr lang="en-US" smtClean="0"/>
              <a:t>‹#›</a:t>
            </a:fld>
            <a:endParaRPr lang="en-US"/>
          </a:p>
        </p:txBody>
      </p:sp>
    </p:spTree>
    <p:extLst>
      <p:ext uri="{BB962C8B-B14F-4D97-AF65-F5344CB8AC3E}">
        <p14:creationId xmlns:p14="http://schemas.microsoft.com/office/powerpoint/2010/main" val="20973650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279310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208491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611745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10350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251498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75935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1052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13038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6488392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3075408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4467E-0967-42C4-8F91-5496333BF269}"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2B29B-73ED-4B7A-8E60-52AE815EA749}" type="slidenum">
              <a:rPr lang="en-US" smtClean="0"/>
              <a:t>‹#›</a:t>
            </a:fld>
            <a:endParaRPr lang="en-US"/>
          </a:p>
        </p:txBody>
      </p:sp>
    </p:spTree>
    <p:extLst>
      <p:ext uri="{BB962C8B-B14F-4D97-AF65-F5344CB8AC3E}">
        <p14:creationId xmlns:p14="http://schemas.microsoft.com/office/powerpoint/2010/main" val="20779865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29355450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199132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871532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751403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841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548461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09423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85061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5192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972987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4467E-0967-42C4-8F91-5496333BF269}"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2B29B-73ED-4B7A-8E60-52AE815EA749}" type="slidenum">
              <a:rPr lang="en-US" smtClean="0"/>
              <a:t>‹#›</a:t>
            </a:fld>
            <a:endParaRPr lang="en-US"/>
          </a:p>
        </p:txBody>
      </p:sp>
    </p:spTree>
    <p:extLst>
      <p:ext uri="{BB962C8B-B14F-4D97-AF65-F5344CB8AC3E}">
        <p14:creationId xmlns:p14="http://schemas.microsoft.com/office/powerpoint/2010/main" val="22063270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447800" y="6561891"/>
            <a:ext cx="2209800" cy="307777"/>
          </a:xfrm>
          <a:prstGeom prst="rect">
            <a:avLst/>
          </a:prstGeom>
          <a:noFill/>
        </p:spPr>
        <p:txBody>
          <a:bodyPr wrap="square" rtlCol="0">
            <a:spAutoFit/>
          </a:bodyPr>
          <a:lstStyle/>
          <a:p>
            <a:pPr algn="ctr"/>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68309819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1752600" y="6553200"/>
            <a:ext cx="1295400" cy="307777"/>
          </a:xfrm>
          <a:prstGeom prst="rect">
            <a:avLst/>
          </a:prstGeom>
          <a:noFill/>
        </p:spPr>
        <p:txBody>
          <a:bodyPr wrap="square" rtlCol="0">
            <a:spAutoFit/>
          </a:bodyPr>
          <a:lstStyle/>
          <a:p>
            <a:r>
              <a:rPr lang="en-US" sz="1400" b="1" i="1" dirty="0" smtClean="0">
                <a:solidFill>
                  <a:prstClr val="black">
                    <a:lumMod val="65000"/>
                    <a:lumOff val="35000"/>
                  </a:prstClr>
                </a:solidFill>
                <a:latin typeface="Microsoft Sans Serif" pitchFamily="34" charset="0"/>
                <a:ea typeface="Verdana" pitchFamily="34" charset="0"/>
                <a:cs typeface="Microsoft Sans Serif" pitchFamily="34" charset="0"/>
              </a:rPr>
              <a:t>DRAFT</a:t>
            </a:r>
            <a:endParaRPr lang="en-US" sz="1400" b="1" i="1" dirty="0">
              <a:solidFill>
                <a:prstClr val="black">
                  <a:lumMod val="65000"/>
                  <a:lumOff val="35000"/>
                </a:prstClr>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18339154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277158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966643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865215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37270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762389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42619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01164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956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4467E-0967-42C4-8F91-5496333BF269}" type="datetimeFigureOut">
              <a:rPr lang="en-US" smtClean="0"/>
              <a:t>8/16/2016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2B29B-73ED-4B7A-8E60-52AE815EA749}" type="slidenum">
              <a:rPr lang="en-US" smtClean="0"/>
              <a:t>‹#›</a:t>
            </a:fld>
            <a:endParaRPr lang="en-US"/>
          </a:p>
        </p:txBody>
      </p:sp>
    </p:spTree>
    <p:extLst>
      <p:ext uri="{BB962C8B-B14F-4D97-AF65-F5344CB8AC3E}">
        <p14:creationId xmlns:p14="http://schemas.microsoft.com/office/powerpoint/2010/main" val="3532154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90253734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09528285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69864527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7391401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7118876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07041780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24323302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80088944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E123F-2E4A-4BC4-B4F9-A31A7587DD7E}" type="datetimeFigureOut">
              <a:rPr lang="en-US" smtClean="0">
                <a:solidFill>
                  <a:prstClr val="black">
                    <a:tint val="75000"/>
                  </a:prstClr>
                </a:solidFill>
              </a:rPr>
              <a:pPr/>
              <a:t>8/16/2016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E2DEE-3A22-49A9-95BE-0AED05A274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77169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81108550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9BA5D-4B0D-443C-9701-1493754BD90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0407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120736782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67051561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132405169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99033412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9971548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a:solidFill>
                  <a:srgbClr val="E31837"/>
                </a:solidFill>
                <a:latin typeface="Microsoft Sans Serif" pitchFamily="34" charset="0"/>
                <a:ea typeface="Verdana" pitchFamily="34" charset="0"/>
                <a:cs typeface="Microsoft Sans Serif" pitchFamily="34" charset="0"/>
              </a:rPr>
              <a:t>Planning.Maryland.gov</a:t>
            </a:r>
          </a:p>
        </p:txBody>
      </p:sp>
    </p:spTree>
    <p:extLst>
      <p:ext uri="{BB962C8B-B14F-4D97-AF65-F5344CB8AC3E}">
        <p14:creationId xmlns:p14="http://schemas.microsoft.com/office/powerpoint/2010/main" val="3607794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a:solidFill>
                  <a:srgbClr val="E31837"/>
                </a:solidFill>
                <a:latin typeface="Microsoft Sans Serif" pitchFamily="34" charset="0"/>
                <a:ea typeface="Verdana" pitchFamily="34" charset="0"/>
                <a:cs typeface="Microsoft Sans Serif" pitchFamily="34" charset="0"/>
              </a:rPr>
              <a:t>Planning.Maryland.gov</a:t>
            </a:r>
          </a:p>
        </p:txBody>
      </p:sp>
    </p:spTree>
    <p:extLst>
      <p:ext uri="{BB962C8B-B14F-4D97-AF65-F5344CB8AC3E}">
        <p14:creationId xmlns:p14="http://schemas.microsoft.com/office/powerpoint/2010/main" val="40962925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a:solidFill>
                  <a:srgbClr val="E31837"/>
                </a:solidFill>
                <a:latin typeface="Microsoft Sans Serif" pitchFamily="34" charset="0"/>
                <a:ea typeface="Verdana" pitchFamily="34" charset="0"/>
                <a:cs typeface="Microsoft Sans Serif" pitchFamily="34" charset="0"/>
              </a:rPr>
              <a:t>Planning.Maryland.gov</a:t>
            </a:r>
          </a:p>
        </p:txBody>
      </p:sp>
    </p:spTree>
    <p:extLst>
      <p:ext uri="{BB962C8B-B14F-4D97-AF65-F5344CB8AC3E}">
        <p14:creationId xmlns:p14="http://schemas.microsoft.com/office/powerpoint/2010/main" val="21019336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a:solidFill>
                  <a:srgbClr val="E31837"/>
                </a:solidFill>
                <a:latin typeface="Microsoft Sans Serif" pitchFamily="34" charset="0"/>
                <a:ea typeface="Verdana" pitchFamily="34" charset="0"/>
                <a:cs typeface="Microsoft Sans Serif" pitchFamily="34" charset="0"/>
              </a:rPr>
              <a:t>Planning.Maryland.gov</a:t>
            </a:r>
          </a:p>
        </p:txBody>
      </p:sp>
    </p:spTree>
    <p:extLst>
      <p:ext uri="{BB962C8B-B14F-4D97-AF65-F5344CB8AC3E}">
        <p14:creationId xmlns:p14="http://schemas.microsoft.com/office/powerpoint/2010/main" val="13452212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a:solidFill>
                  <a:srgbClr val="E31837"/>
                </a:solidFill>
                <a:latin typeface="Microsoft Sans Serif" pitchFamily="34" charset="0"/>
                <a:ea typeface="Verdana" pitchFamily="34" charset="0"/>
                <a:cs typeface="Microsoft Sans Serif" pitchFamily="34" charset="0"/>
              </a:rPr>
              <a:t>Planning.Maryland.gov</a:t>
            </a:r>
          </a:p>
        </p:txBody>
      </p:sp>
    </p:spTree>
    <p:extLst>
      <p:ext uri="{BB962C8B-B14F-4D97-AF65-F5344CB8AC3E}">
        <p14:creationId xmlns:p14="http://schemas.microsoft.com/office/powerpoint/2010/main" val="10876830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105165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grpSp>
        <p:nvGrpSpPr>
          <p:cNvPr id="8" name="Group 11"/>
          <p:cNvGrpSpPr/>
          <p:nvPr/>
        </p:nvGrpSpPr>
        <p:grpSpPr>
          <a:xfrm>
            <a:off x="7628626" y="24444"/>
            <a:ext cx="1493808" cy="668976"/>
            <a:chOff x="7628626" y="24444"/>
            <a:chExt cx="1493808" cy="668976"/>
          </a:xfrm>
        </p:grpSpPr>
        <p:cxnSp>
          <p:nvCxnSpPr>
            <p:cNvPr id="9" name="Straight Connector 8"/>
            <p:cNvCxnSpPr/>
            <p:nvPr userDrawn="1"/>
          </p:nvCxnSpPr>
          <p:spPr>
            <a:xfrm>
              <a:off x="8941278" y="24444"/>
              <a:ext cx="0" cy="668976"/>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666"/>
          <a:stretch/>
        </p:blipFill>
        <p:spPr>
          <a:xfrm>
            <a:off x="0" y="6126163"/>
            <a:ext cx="5852160" cy="73183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r>
              <a:rPr lang="en-US" smtClean="0">
                <a:solidFill>
                  <a:prstClr val="black">
                    <a:tint val="75000"/>
                  </a:prstClr>
                </a:solidFill>
              </a:rPr>
              <a:t>PRELIMINARY DRAFT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326D9607-6E80-40FE-A121-F64A016DFA8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p:nvPr/>
        </p:nvSpPr>
        <p:spPr>
          <a:xfrm>
            <a:off x="6712428" y="44928"/>
            <a:ext cx="2209800" cy="153888"/>
          </a:xfrm>
          <a:prstGeom prst="rect">
            <a:avLst/>
          </a:prstGeom>
          <a:noFill/>
          <a:ln>
            <a:noFill/>
          </a:ln>
        </p:spPr>
        <p:txBody>
          <a:bodyPr wrap="square" tIns="0" rIns="0" bIns="0" rtlCol="0" anchor="t" anchorCtr="0">
            <a:spAutoFit/>
          </a:bodyPr>
          <a:lstStyle/>
          <a:p>
            <a:pPr algn="r"/>
            <a:r>
              <a:rPr lang="en-US" sz="1000" dirty="0" smtClean="0">
                <a:solidFill>
                  <a:srgbClr val="E31837"/>
                </a:solidFill>
                <a:latin typeface="Microsoft Sans Serif" pitchFamily="34" charset="0"/>
                <a:ea typeface="Verdana" pitchFamily="34" charset="0"/>
                <a:cs typeface="Microsoft Sans Serif" pitchFamily="34" charset="0"/>
              </a:rPr>
              <a:t>Planning.Maryland.gov</a:t>
            </a:r>
            <a:endParaRPr lang="en-US" sz="10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77543690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Comic Sans MS" panose="030F0702030302020204" pitchFamily="66"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Comic Sans MS" panose="030F0702030302020204" pitchFamily="66"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Comic Sans MS" panose="030F0702030302020204" pitchFamily="66"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Comic Sans MS" panose="030F0702030302020204" pitchFamily="66"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Comic Sans MS" panose="030F0702030302020204" pitchFamily="66"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67.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156.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34.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145.xml"/></Relationships>
</file>

<file path=ppt/slides/_rels/slide4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1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5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178.xml"/></Relationships>
</file>

<file path=ppt/slides/_rels/slide5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189.xml"/></Relationships>
</file>

<file path=ppt/slides/_rels/slide5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18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200.xml"/></Relationships>
</file>

<file path=ppt/slides/_rels/slide5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0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5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5.xml"/><Relationship Id="rId1" Type="http://schemas.openxmlformats.org/officeDocument/2006/relationships/slideLayout" Target="../slideLayouts/slideLayout2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2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6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7.xml"/><Relationship Id="rId1" Type="http://schemas.openxmlformats.org/officeDocument/2006/relationships/slideLayout" Target="../slideLayouts/slideLayout123.xml"/></Relationships>
</file>

<file path=ppt/slides/_rels/slide6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1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22.xml"/></Relationships>
</file>

<file path=ppt/slides/_rels/slide6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0.xml"/><Relationship Id="rId1" Type="http://schemas.openxmlformats.org/officeDocument/2006/relationships/slideLayout" Target="../slideLayouts/slideLayout244.xml"/></Relationships>
</file>

<file path=ppt/slides/_rels/slide6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1.xml"/><Relationship Id="rId1" Type="http://schemas.openxmlformats.org/officeDocument/2006/relationships/slideLayout" Target="../slideLayouts/slideLayout2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7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2.xml"/><Relationship Id="rId1" Type="http://schemas.openxmlformats.org/officeDocument/2006/relationships/slideLayout" Target="../slideLayouts/slideLayout255.xml"/></Relationships>
</file>

<file path=ppt/slides/_rels/slide7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3.xml"/><Relationship Id="rId1" Type="http://schemas.openxmlformats.org/officeDocument/2006/relationships/slideLayout" Target="../slideLayouts/slideLayout255.xml"/></Relationships>
</file>

<file path=ppt/slides/_rels/slide7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4.xml"/><Relationship Id="rId1" Type="http://schemas.openxmlformats.org/officeDocument/2006/relationships/slideLayout" Target="../slideLayouts/slideLayout255.xml"/></Relationships>
</file>

<file path=ppt/slides/_rels/slide7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5.xml"/><Relationship Id="rId1" Type="http://schemas.openxmlformats.org/officeDocument/2006/relationships/slideLayout" Target="../slideLayouts/slideLayout25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217800" y="1447800"/>
            <a:ext cx="8643676" cy="2209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r>
              <a:rPr lang="en-US" sz="3200" dirty="0" smtClean="0"/>
              <a:t>Sustainable Growth and Conservation Indicators</a:t>
            </a:r>
          </a:p>
        </p:txBody>
      </p:sp>
      <p:sp>
        <p:nvSpPr>
          <p:cNvPr id="3" name="Title 3"/>
          <p:cNvSpPr txBox="1">
            <a:spLocks/>
          </p:cNvSpPr>
          <p:nvPr/>
        </p:nvSpPr>
        <p:spPr>
          <a:xfrm>
            <a:off x="370200" y="3763617"/>
            <a:ext cx="8643676" cy="2209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r>
              <a:rPr lang="en-US" sz="3200" dirty="0" smtClean="0"/>
              <a:t>Status Check</a:t>
            </a:r>
          </a:p>
          <a:p>
            <a:r>
              <a:rPr lang="en-US" sz="3200" dirty="0" smtClean="0"/>
              <a:t>&amp; Measuring Progress</a:t>
            </a:r>
          </a:p>
        </p:txBody>
      </p:sp>
      <p:sp>
        <p:nvSpPr>
          <p:cNvPr id="4" name="TextBox 3"/>
          <p:cNvSpPr txBox="1"/>
          <p:nvPr/>
        </p:nvSpPr>
        <p:spPr>
          <a:xfrm>
            <a:off x="2209800" y="381000"/>
            <a:ext cx="5181600" cy="923330"/>
          </a:xfrm>
          <a:prstGeom prst="rect">
            <a:avLst/>
          </a:prstGeom>
          <a:noFill/>
        </p:spPr>
        <p:txBody>
          <a:bodyPr wrap="square" rtlCol="0">
            <a:spAutoFit/>
          </a:bodyPr>
          <a:lstStyle/>
          <a:p>
            <a:pPr algn="ctr"/>
            <a:r>
              <a:rPr lang="en-US" b="1" i="1" dirty="0">
                <a:solidFill>
                  <a:prstClr val="black">
                    <a:lumMod val="75000"/>
                    <a:lumOff val="25000"/>
                  </a:prstClr>
                </a:solidFill>
              </a:rPr>
              <a:t>PRELIMINARY DRAFT </a:t>
            </a:r>
          </a:p>
          <a:p>
            <a:pPr algn="ctr"/>
            <a:r>
              <a:rPr lang="en-US" b="1" i="1" dirty="0">
                <a:solidFill>
                  <a:prstClr val="black">
                    <a:lumMod val="75000"/>
                    <a:lumOff val="25000"/>
                  </a:prstClr>
                </a:solidFill>
              </a:rPr>
              <a:t>Confidential for Deliberation Only, </a:t>
            </a:r>
          </a:p>
          <a:p>
            <a:pPr algn="ctr"/>
            <a:r>
              <a:rPr lang="en-US" b="1" i="1" dirty="0">
                <a:solidFill>
                  <a:prstClr val="black">
                    <a:lumMod val="75000"/>
                    <a:lumOff val="25000"/>
                  </a:prstClr>
                </a:solidFill>
              </a:rPr>
              <a:t>Not Distribution.</a:t>
            </a:r>
          </a:p>
        </p:txBody>
      </p:sp>
    </p:spTree>
    <p:extLst>
      <p:ext uri="{BB962C8B-B14F-4D97-AF65-F5344CB8AC3E}">
        <p14:creationId xmlns:p14="http://schemas.microsoft.com/office/powerpoint/2010/main" val="33095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19126"/>
          </a:xfrm>
        </p:spPr>
        <p:txBody>
          <a:bodyPr>
            <a:normAutofit/>
          </a:bodyPr>
          <a:lstStyle/>
          <a:p>
            <a:r>
              <a:rPr lang="en-US" sz="2800" dirty="0" smtClean="0"/>
              <a:t>Composite: Accommodate </a:t>
            </a:r>
            <a:r>
              <a:rPr lang="en-US" sz="2800" dirty="0"/>
              <a:t>Development in </a:t>
            </a:r>
            <a:r>
              <a:rPr lang="en-US" sz="2800" dirty="0" smtClean="0"/>
              <a:t>PFAs</a:t>
            </a:r>
            <a:r>
              <a:rPr lang="en-US" sz="2800" dirty="0"/>
              <a:t/>
            </a:r>
            <a:br>
              <a:rPr lang="en-US" sz="2800" dirty="0"/>
            </a:br>
            <a:r>
              <a:rPr lang="en-US" sz="2800" dirty="0"/>
              <a:t>Minimize Impacts to </a:t>
            </a:r>
            <a:r>
              <a:rPr lang="en-US" sz="2800" dirty="0" smtClean="0"/>
              <a:t>Resources &amp; Lands</a:t>
            </a:r>
            <a:endParaRPr lang="en-US" sz="2800" dirty="0"/>
          </a:p>
        </p:txBody>
      </p:sp>
      <p:sp>
        <p:nvSpPr>
          <p:cNvPr id="6" name="TextBox 5"/>
          <p:cNvSpPr txBox="1"/>
          <p:nvPr/>
        </p:nvSpPr>
        <p:spPr>
          <a:xfrm>
            <a:off x="5871744" y="6481672"/>
            <a:ext cx="3180816"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Sources: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 </a:t>
            </a:r>
            <a:r>
              <a:rPr lang="en-US" sz="900" dirty="0">
                <a:solidFill>
                  <a:prstClr val="black"/>
                </a:solidFill>
                <a:latin typeface="Comic Sans MS" panose="030F0702030302020204" pitchFamily="66" charset="0"/>
                <a:ea typeface="Verdana" pitchFamily="34" charset="0"/>
                <a:cs typeface="Microsoft Sans Serif" pitchFamily="34" charset="0"/>
              </a:rPr>
              <a:t>&amp; U.S. Census Bureau</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27026738"/>
              </p:ext>
            </p:extLst>
          </p:nvPr>
        </p:nvGraphicFramePr>
        <p:xfrm>
          <a:off x="381000" y="1600200"/>
          <a:ext cx="83820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62000" y="1219200"/>
            <a:ext cx="7848600" cy="738664"/>
          </a:xfrm>
          <a:prstGeom prst="rect">
            <a:avLst/>
          </a:prstGeom>
          <a:solidFill>
            <a:schemeClr val="bg1"/>
          </a:solidFill>
          <a:ln>
            <a:solidFill>
              <a:schemeClr val="tx1"/>
            </a:solidFill>
          </a:ln>
        </p:spPr>
        <p:txBody>
          <a:bodyPr wrap="square" rtlCol="0" anchor="ctr" anchorCtr="0">
            <a:spAutoFit/>
          </a:bodyPr>
          <a:lstStyle/>
          <a:p>
            <a:pPr algn="ctr"/>
            <a:r>
              <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Composite of 4 </a:t>
            </a:r>
            <a:r>
              <a:rPr lang="en-US" sz="1400" b="1" dirty="0" smtClean="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equally weighted indicators</a:t>
            </a:r>
            <a:r>
              <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 % residential parcels, % residential acres, % commercial parcels, and % commercial acres built in </a:t>
            </a:r>
            <a:r>
              <a:rPr lang="en-US" sz="1400" b="1" dirty="0" smtClean="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PFAs, 1999-2012. 0 </a:t>
            </a:r>
            <a:r>
              <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 least supportive, 100 = most supportive of Sustainable Growth Objective(s).</a:t>
            </a:r>
          </a:p>
        </p:txBody>
      </p:sp>
    </p:spTree>
    <p:extLst>
      <p:ext uri="{BB962C8B-B14F-4D97-AF65-F5344CB8AC3E}">
        <p14:creationId xmlns:p14="http://schemas.microsoft.com/office/powerpoint/2010/main" val="795943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18649085"/>
              </p:ext>
            </p:extLst>
          </p:nvPr>
        </p:nvGraphicFramePr>
        <p:xfrm>
          <a:off x="228600" y="1219200"/>
          <a:ext cx="882396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509339" y="200072"/>
            <a:ext cx="8229600" cy="1019126"/>
          </a:xfrm>
        </p:spPr>
        <p:txBody>
          <a:bodyPr>
            <a:normAutofit/>
          </a:bodyPr>
          <a:lstStyle/>
          <a:p>
            <a:r>
              <a:rPr lang="en-US" sz="2800" dirty="0"/>
              <a:t>Composite: Accommodate Development in PFAs</a:t>
            </a:r>
            <a:br>
              <a:rPr lang="en-US" sz="2800" dirty="0"/>
            </a:br>
            <a:r>
              <a:rPr lang="en-US" sz="2800" dirty="0"/>
              <a:t>Minimize Impacts to Resources &amp; Lands</a:t>
            </a:r>
          </a:p>
        </p:txBody>
      </p:sp>
      <p:sp>
        <p:nvSpPr>
          <p:cNvPr id="6" name="TextBox 5"/>
          <p:cNvSpPr txBox="1"/>
          <p:nvPr/>
        </p:nvSpPr>
        <p:spPr>
          <a:xfrm>
            <a:off x="5871744" y="6481672"/>
            <a:ext cx="3180816"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Sources: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 </a:t>
            </a:r>
            <a:r>
              <a:rPr lang="en-US" sz="900" dirty="0">
                <a:solidFill>
                  <a:prstClr val="black"/>
                </a:solidFill>
                <a:latin typeface="Comic Sans MS" panose="030F0702030302020204" pitchFamily="66" charset="0"/>
                <a:ea typeface="Verdana" pitchFamily="34" charset="0"/>
                <a:cs typeface="Microsoft Sans Serif" pitchFamily="34" charset="0"/>
              </a:rPr>
              <a:t>&amp; U.S. Census Bureau</a:t>
            </a:r>
          </a:p>
        </p:txBody>
      </p:sp>
      <p:sp>
        <p:nvSpPr>
          <p:cNvPr id="10" name="TextBox 1"/>
          <p:cNvSpPr txBox="1"/>
          <p:nvPr/>
        </p:nvSpPr>
        <p:spPr>
          <a:xfrm>
            <a:off x="228600" y="1295400"/>
            <a:ext cx="8823960" cy="5029200"/>
          </a:xfrm>
          <a:prstGeom prst="rect">
            <a:avLst/>
          </a:prstGeom>
          <a:solidFill>
            <a:schemeClr val="bg1">
              <a:alpha val="70000"/>
            </a:schemeClr>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u="sng" dirty="0" smtClean="0">
                <a:solidFill>
                  <a:prstClr val="black"/>
                </a:solidFill>
                <a:latin typeface="Comic Sans MS" panose="030F0702030302020204" pitchFamily="66" charset="0"/>
              </a:rPr>
              <a:t>Implications for Sustainable Growth Objectives</a:t>
            </a:r>
            <a:r>
              <a:rPr lang="en-US" sz="1800" b="1" dirty="0" smtClean="0">
                <a:solidFill>
                  <a:prstClr val="black"/>
                </a:solidFill>
                <a:latin typeface="Comic Sans MS" panose="030F0702030302020204" pitchFamily="66" charset="0"/>
              </a:rPr>
              <a:t>: </a:t>
            </a:r>
          </a:p>
          <a:p>
            <a:r>
              <a:rPr lang="en-US" sz="1800" dirty="0" smtClean="0">
                <a:solidFill>
                  <a:prstClr val="black"/>
                </a:solidFill>
                <a:latin typeface="Comic Sans MS" panose="030F0702030302020204" pitchFamily="66" charset="0"/>
                <a:ea typeface="Calibri"/>
                <a:cs typeface="Courier New"/>
              </a:rPr>
              <a:t>Statewide, </a:t>
            </a:r>
            <a:r>
              <a:rPr lang="en-US" sz="1800" dirty="0">
                <a:solidFill>
                  <a:prstClr val="black"/>
                </a:solidFill>
                <a:latin typeface="Comic Sans MS" panose="030F0702030302020204" pitchFamily="66" charset="0"/>
                <a:ea typeface="Calibri"/>
                <a:cs typeface="Courier New"/>
              </a:rPr>
              <a:t>and in every region, growth is being accommodated in PFAs, but not enough to take the pressure off </a:t>
            </a:r>
            <a:r>
              <a:rPr lang="en-US" sz="1800" dirty="0" smtClean="0">
                <a:solidFill>
                  <a:prstClr val="black"/>
                </a:solidFill>
                <a:latin typeface="Comic Sans MS" panose="030F0702030302020204" pitchFamily="66" charset="0"/>
                <a:ea typeface="Calibri"/>
                <a:cs typeface="Courier New"/>
              </a:rPr>
              <a:t>resources and resource lands, contradicting many sustainability objectives. </a:t>
            </a:r>
            <a:r>
              <a:rPr lang="en-US" sz="1800" dirty="0">
                <a:solidFill>
                  <a:prstClr val="black"/>
                </a:solidFill>
                <a:latin typeface="Comic Sans MS" panose="030F0702030302020204" pitchFamily="66" charset="0"/>
                <a:ea typeface="Calibri"/>
                <a:cs typeface="Times New Roman"/>
              </a:rPr>
              <a:t>Details vary by region &amp; county.</a:t>
            </a:r>
            <a:endParaRPr lang="en-US" sz="1800" dirty="0" smtClean="0">
              <a:solidFill>
                <a:prstClr val="black"/>
              </a:solidFill>
              <a:latin typeface="Comic Sans MS" panose="030F0702030302020204" pitchFamily="66" charset="0"/>
              <a:ea typeface="Calibri"/>
              <a:cs typeface="Courier New"/>
            </a:endParaRPr>
          </a:p>
          <a:p>
            <a:endParaRPr lang="en-US" sz="1800" dirty="0">
              <a:solidFill>
                <a:prstClr val="black"/>
              </a:solidFill>
              <a:latin typeface="Comic Sans MS" panose="030F0702030302020204" pitchFamily="66" charset="0"/>
              <a:ea typeface="Calibri"/>
              <a:cs typeface="Courier New"/>
            </a:endParaRPr>
          </a:p>
          <a:p>
            <a:r>
              <a:rPr lang="en-US" sz="1800" dirty="0" smtClean="0">
                <a:solidFill>
                  <a:prstClr val="black"/>
                </a:solidFill>
                <a:latin typeface="Comic Sans MS" panose="030F0702030302020204" pitchFamily="66" charset="0"/>
                <a:ea typeface="Calibri"/>
                <a:cs typeface="Times New Roman"/>
              </a:rPr>
              <a:t>Statewide</a:t>
            </a:r>
            <a:r>
              <a:rPr lang="en-US" sz="1800" dirty="0">
                <a:solidFill>
                  <a:prstClr val="black"/>
                </a:solidFill>
                <a:latin typeface="Comic Sans MS" panose="030F0702030302020204" pitchFamily="66" charset="0"/>
                <a:ea typeface="Calibri"/>
                <a:cs typeface="Times New Roman"/>
              </a:rPr>
              <a:t>, 71% of residential parcels are being developed in PFAs, but 77% of residential acres  are being developed outside the PFA, converting 132,675 acres of resource land to development. </a:t>
            </a:r>
            <a:endParaRPr lang="en-US" sz="1800" dirty="0">
              <a:solidFill>
                <a:prstClr val="black"/>
              </a:solidFill>
              <a:latin typeface="Comic Sans MS" panose="030F0702030302020204" pitchFamily="66" charset="0"/>
              <a:ea typeface="Calibri"/>
              <a:cs typeface="Courier New"/>
            </a:endParaRPr>
          </a:p>
          <a:p>
            <a:endParaRPr lang="en-US" sz="1800" dirty="0" smtClean="0">
              <a:solidFill>
                <a:prstClr val="black"/>
              </a:solidFill>
              <a:latin typeface="Comic Sans MS" panose="030F0702030302020204" pitchFamily="66" charset="0"/>
              <a:ea typeface="Calibri"/>
              <a:cs typeface="Courier New"/>
            </a:endParaRPr>
          </a:p>
          <a:p>
            <a:r>
              <a:rPr lang="en-US" sz="1800" dirty="0" smtClean="0">
                <a:solidFill>
                  <a:prstClr val="black"/>
                </a:solidFill>
                <a:latin typeface="Comic Sans MS" panose="030F0702030302020204" pitchFamily="66" charset="0"/>
                <a:ea typeface="Calibri"/>
                <a:cs typeface="Courier New"/>
              </a:rPr>
              <a:t>Both residential and commercial/ </a:t>
            </a:r>
            <a:r>
              <a:rPr lang="en-US" sz="1800" dirty="0">
                <a:solidFill>
                  <a:prstClr val="black"/>
                </a:solidFill>
                <a:latin typeface="Comic Sans MS" panose="030F0702030302020204" pitchFamily="66" charset="0"/>
                <a:ea typeface="Calibri"/>
                <a:cs typeface="Courier New"/>
              </a:rPr>
              <a:t>institutional development </a:t>
            </a:r>
            <a:r>
              <a:rPr lang="en-US" sz="1800" dirty="0" smtClean="0">
                <a:solidFill>
                  <a:prstClr val="black"/>
                </a:solidFill>
                <a:latin typeface="Comic Sans MS" panose="030F0702030302020204" pitchFamily="66" charset="0"/>
                <a:ea typeface="Calibri"/>
                <a:cs typeface="Courier New"/>
              </a:rPr>
              <a:t>are factors, but the former’s effect is much greater. Recent multifamily construction may be contributing to improvements in these measures.</a:t>
            </a:r>
          </a:p>
          <a:p>
            <a:endParaRPr lang="en-US" sz="1800" dirty="0">
              <a:solidFill>
                <a:prstClr val="black"/>
              </a:solidFill>
              <a:latin typeface="Comic Sans MS" panose="030F0702030302020204" pitchFamily="66" charset="0"/>
              <a:ea typeface="Calibri"/>
              <a:cs typeface="Courier New"/>
            </a:endParaRPr>
          </a:p>
          <a:p>
            <a:r>
              <a:rPr lang="en-US" sz="1800" dirty="0" smtClean="0">
                <a:solidFill>
                  <a:prstClr val="black"/>
                </a:solidFill>
                <a:latin typeface="Comic Sans MS" panose="030F0702030302020204" pitchFamily="66" charset="0"/>
                <a:ea typeface="Calibri"/>
                <a:cs typeface="Courier New"/>
              </a:rPr>
              <a:t>Considerably more of future growth must occur in PFAs to support sustainable growth and conservation objectives.</a:t>
            </a:r>
            <a:endParaRPr lang="en-US" sz="1800" dirty="0" smtClean="0">
              <a:solidFill>
                <a:prstClr val="black"/>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121096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29"/>
          <p:cNvGraphicFramePr>
            <a:graphicFrameLocks noGrp="1"/>
          </p:cNvGraphicFramePr>
          <p:nvPr>
            <p:ph idx="1"/>
            <p:extLst>
              <p:ext uri="{D42A27DB-BD31-4B8C-83A1-F6EECF244321}">
                <p14:modId xmlns:p14="http://schemas.microsoft.com/office/powerpoint/2010/main" val="1729694984"/>
              </p:ext>
            </p:extLst>
          </p:nvPr>
        </p:nvGraphicFramePr>
        <p:xfrm>
          <a:off x="152400" y="990600"/>
          <a:ext cx="8839200" cy="51355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111600"/>
            <a:ext cx="8450580" cy="808662"/>
          </a:xfrm>
        </p:spPr>
        <p:txBody>
          <a:bodyPr>
            <a:normAutofit fontScale="90000"/>
          </a:bodyPr>
          <a:lstStyle/>
          <a:p>
            <a:r>
              <a:rPr lang="en-US" sz="2400" dirty="0" smtClean="0"/>
              <a:t>Residential Development, 1999-2012 </a:t>
            </a:r>
            <a:br>
              <a:rPr lang="en-US" sz="2400" dirty="0" smtClean="0"/>
            </a:br>
            <a:r>
              <a:rPr lang="en-US" sz="2400" dirty="0" smtClean="0"/>
              <a:t>Parcels and Acres In and Outside PFAs*</a:t>
            </a:r>
            <a:br>
              <a:rPr lang="en-US" sz="2400" dirty="0" smtClean="0"/>
            </a:br>
            <a:r>
              <a:rPr lang="en-US" sz="2000" dirty="0" smtClean="0"/>
              <a:t>Maryland by Region</a:t>
            </a:r>
            <a:endParaRPr lang="en-US" sz="2000" dirty="0"/>
          </a:p>
        </p:txBody>
      </p:sp>
      <p:sp>
        <p:nvSpPr>
          <p:cNvPr id="5" name="TextBox 4"/>
          <p:cNvSpPr txBox="1"/>
          <p:nvPr/>
        </p:nvSpPr>
        <p:spPr>
          <a:xfrm>
            <a:off x="5715000" y="6424850"/>
            <a:ext cx="2575561"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 </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11" name="TextBox 10"/>
          <p:cNvSpPr txBox="1"/>
          <p:nvPr/>
        </p:nvSpPr>
        <p:spPr>
          <a:xfrm>
            <a:off x="464818" y="6131773"/>
            <a:ext cx="8526781" cy="276999"/>
          </a:xfrm>
          <a:prstGeom prst="rect">
            <a:avLst/>
          </a:prstGeom>
          <a:noFill/>
        </p:spPr>
        <p:txBody>
          <a:bodyPr wrap="square" rtlCol="0">
            <a:spAutoFit/>
          </a:bodyPr>
          <a:lstStyle/>
          <a:p>
            <a:r>
              <a:rPr lang="en-US" sz="1200" dirty="0">
                <a:solidFill>
                  <a:srgbClr val="C00000"/>
                </a:solidFill>
                <a:latin typeface="Comic Sans MS" panose="030F0702030302020204" pitchFamily="66" charset="0"/>
                <a:ea typeface="Verdana" pitchFamily="34" charset="0"/>
                <a:cs typeface="Microsoft Sans Serif" pitchFamily="34" charset="0"/>
              </a:rPr>
              <a:t>*Includes single family (detached, duplexes, townhouses, and condos) but not apartments/multifamily units.</a:t>
            </a:r>
          </a:p>
        </p:txBody>
      </p:sp>
      <p:sp>
        <p:nvSpPr>
          <p:cNvPr id="23" name="TextBox 7"/>
          <p:cNvSpPr txBox="1"/>
          <p:nvPr/>
        </p:nvSpPr>
        <p:spPr>
          <a:xfrm>
            <a:off x="7960265" y="5166131"/>
            <a:ext cx="833214" cy="365743"/>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231,212 Parcels*</a:t>
            </a:r>
            <a:endParaRPr lang="en-US" b="1" dirty="0">
              <a:solidFill>
                <a:prstClr val="black"/>
              </a:solidFill>
              <a:latin typeface="Comic Sans MS" panose="030F0702030302020204" pitchFamily="66" charset="0"/>
            </a:endParaRPr>
          </a:p>
        </p:txBody>
      </p:sp>
      <p:sp>
        <p:nvSpPr>
          <p:cNvPr id="29" name="TextBox 1"/>
          <p:cNvSpPr txBox="1"/>
          <p:nvPr/>
        </p:nvSpPr>
        <p:spPr>
          <a:xfrm>
            <a:off x="647700" y="517505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72,202 Parcels*</a:t>
            </a:r>
          </a:p>
        </p:txBody>
      </p:sp>
      <p:sp>
        <p:nvSpPr>
          <p:cNvPr id="35" name="TextBox 2"/>
          <p:cNvSpPr txBox="1"/>
          <p:nvPr/>
        </p:nvSpPr>
        <p:spPr>
          <a:xfrm>
            <a:off x="1955476" y="5167499"/>
            <a:ext cx="746879" cy="48805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85,421 Parcels*</a:t>
            </a:r>
            <a:endParaRPr lang="en-US" b="1" dirty="0">
              <a:solidFill>
                <a:prstClr val="black"/>
              </a:solidFill>
              <a:latin typeface="Comic Sans MS" panose="030F0702030302020204" pitchFamily="66" charset="0"/>
            </a:endParaRPr>
          </a:p>
        </p:txBody>
      </p:sp>
      <p:sp>
        <p:nvSpPr>
          <p:cNvPr id="36" name="TextBox 3"/>
          <p:cNvSpPr txBox="1"/>
          <p:nvPr/>
        </p:nvSpPr>
        <p:spPr>
          <a:xfrm>
            <a:off x="3160201" y="5166131"/>
            <a:ext cx="793449" cy="320076"/>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17,874 Parcels*</a:t>
            </a:r>
            <a:endParaRPr lang="en-US" b="1" dirty="0">
              <a:solidFill>
                <a:prstClr val="black"/>
              </a:solidFill>
              <a:latin typeface="Comic Sans MS" panose="030F0702030302020204" pitchFamily="66" charset="0"/>
            </a:endParaRPr>
          </a:p>
        </p:txBody>
      </p:sp>
      <p:sp>
        <p:nvSpPr>
          <p:cNvPr id="37" name="TextBox 4"/>
          <p:cNvSpPr txBox="1"/>
          <p:nvPr/>
        </p:nvSpPr>
        <p:spPr>
          <a:xfrm>
            <a:off x="4305300" y="5183749"/>
            <a:ext cx="804172" cy="32763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15,601 Parcels*</a:t>
            </a:r>
            <a:endParaRPr lang="en-US" b="1" dirty="0">
              <a:solidFill>
                <a:prstClr val="black"/>
              </a:solidFill>
              <a:latin typeface="Comic Sans MS" panose="030F0702030302020204" pitchFamily="66" charset="0"/>
            </a:endParaRPr>
          </a:p>
        </p:txBody>
      </p:sp>
      <p:sp>
        <p:nvSpPr>
          <p:cNvPr id="38" name="TextBox 5"/>
          <p:cNvSpPr txBox="1"/>
          <p:nvPr/>
        </p:nvSpPr>
        <p:spPr>
          <a:xfrm>
            <a:off x="5601898" y="5184436"/>
            <a:ext cx="745745" cy="362224"/>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27,880 Parcels*</a:t>
            </a:r>
            <a:endParaRPr lang="en-US" b="1" dirty="0">
              <a:solidFill>
                <a:prstClr val="black"/>
              </a:solidFill>
              <a:latin typeface="Comic Sans MS" panose="030F0702030302020204" pitchFamily="66" charset="0"/>
            </a:endParaRPr>
          </a:p>
        </p:txBody>
      </p:sp>
      <p:sp>
        <p:nvSpPr>
          <p:cNvPr id="39" name="TextBox 6"/>
          <p:cNvSpPr txBox="1"/>
          <p:nvPr/>
        </p:nvSpPr>
        <p:spPr>
          <a:xfrm>
            <a:off x="6747329" y="5183062"/>
            <a:ext cx="740540" cy="34288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12,234 Parcels*</a:t>
            </a:r>
            <a:endParaRPr lang="en-US" b="1" dirty="0">
              <a:solidFill>
                <a:prstClr val="black"/>
              </a:solidFill>
              <a:latin typeface="Comic Sans MS" panose="030F0702030302020204" pitchFamily="66" charset="0"/>
            </a:endParaRPr>
          </a:p>
        </p:txBody>
      </p:sp>
      <p:sp>
        <p:nvSpPr>
          <p:cNvPr id="22" name="Rectangle 21"/>
          <p:cNvSpPr/>
          <p:nvPr/>
        </p:nvSpPr>
        <p:spPr>
          <a:xfrm>
            <a:off x="602153" y="5039735"/>
            <a:ext cx="8145779" cy="727502"/>
          </a:xfrm>
          <a:prstGeom prst="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6" name="TextBox 6"/>
          <p:cNvSpPr txBox="1"/>
          <p:nvPr/>
        </p:nvSpPr>
        <p:spPr>
          <a:xfrm>
            <a:off x="7967110" y="5396381"/>
            <a:ext cx="928640" cy="439450"/>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171,850 Acres</a:t>
            </a:r>
            <a:endParaRPr lang="en-US" b="1" dirty="0">
              <a:solidFill>
                <a:prstClr val="black"/>
              </a:solidFill>
              <a:latin typeface="Comic Sans MS" panose="030F0702030302020204" pitchFamily="66" charset="0"/>
            </a:endParaRPr>
          </a:p>
        </p:txBody>
      </p:sp>
      <p:sp>
        <p:nvSpPr>
          <p:cNvPr id="40" name="TextBox 7"/>
          <p:cNvSpPr txBox="1"/>
          <p:nvPr/>
        </p:nvSpPr>
        <p:spPr>
          <a:xfrm>
            <a:off x="7960265" y="4992418"/>
            <a:ext cx="833214" cy="365743"/>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231,212 Parcels</a:t>
            </a:r>
            <a:endParaRPr lang="en-US" b="1" dirty="0">
              <a:solidFill>
                <a:prstClr val="black"/>
              </a:solidFill>
              <a:latin typeface="Comic Sans MS" panose="030F0702030302020204" pitchFamily="66" charset="0"/>
            </a:endParaRPr>
          </a:p>
        </p:txBody>
      </p:sp>
      <p:sp>
        <p:nvSpPr>
          <p:cNvPr id="41" name="TextBox 1"/>
          <p:cNvSpPr txBox="1"/>
          <p:nvPr/>
        </p:nvSpPr>
        <p:spPr>
          <a:xfrm>
            <a:off x="602153" y="5379461"/>
            <a:ext cx="965808" cy="441539"/>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33,820 Acres</a:t>
            </a:r>
            <a:endParaRPr lang="en-US" b="1" dirty="0">
              <a:solidFill>
                <a:prstClr val="black"/>
              </a:solidFill>
              <a:latin typeface="Comic Sans MS" panose="030F0702030302020204" pitchFamily="66" charset="0"/>
            </a:endParaRPr>
          </a:p>
        </p:txBody>
      </p:sp>
      <p:sp>
        <p:nvSpPr>
          <p:cNvPr id="42" name="TextBox 1"/>
          <p:cNvSpPr txBox="1"/>
          <p:nvPr/>
        </p:nvSpPr>
        <p:spPr>
          <a:xfrm>
            <a:off x="647700" y="5001337"/>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72,202 Parcels</a:t>
            </a:r>
          </a:p>
        </p:txBody>
      </p:sp>
      <p:sp>
        <p:nvSpPr>
          <p:cNvPr id="43" name="TextBox 1"/>
          <p:cNvSpPr txBox="1"/>
          <p:nvPr/>
        </p:nvSpPr>
        <p:spPr>
          <a:xfrm>
            <a:off x="1955475" y="5376487"/>
            <a:ext cx="830289" cy="434074"/>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53,997 Acres</a:t>
            </a:r>
            <a:endParaRPr lang="en-US" b="1" dirty="0">
              <a:solidFill>
                <a:prstClr val="black"/>
              </a:solidFill>
              <a:latin typeface="Comic Sans MS" panose="030F0702030302020204" pitchFamily="66" charset="0"/>
            </a:endParaRPr>
          </a:p>
        </p:txBody>
      </p:sp>
      <p:sp>
        <p:nvSpPr>
          <p:cNvPr id="44" name="TextBox 2"/>
          <p:cNvSpPr txBox="1"/>
          <p:nvPr/>
        </p:nvSpPr>
        <p:spPr>
          <a:xfrm>
            <a:off x="3160202" y="5396381"/>
            <a:ext cx="825252" cy="394286"/>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19,755 Acres</a:t>
            </a:r>
            <a:endParaRPr lang="en-US" b="1" dirty="0">
              <a:solidFill>
                <a:prstClr val="black"/>
              </a:solidFill>
              <a:latin typeface="Comic Sans MS" panose="030F0702030302020204" pitchFamily="66" charset="0"/>
            </a:endParaRPr>
          </a:p>
        </p:txBody>
      </p:sp>
      <p:sp>
        <p:nvSpPr>
          <p:cNvPr id="45" name="TextBox 3"/>
          <p:cNvSpPr txBox="1"/>
          <p:nvPr/>
        </p:nvSpPr>
        <p:spPr>
          <a:xfrm>
            <a:off x="4305300" y="5369737"/>
            <a:ext cx="815355" cy="388393"/>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14,007 Acres </a:t>
            </a:r>
            <a:endParaRPr lang="en-US" b="1" dirty="0">
              <a:solidFill>
                <a:prstClr val="black"/>
              </a:solidFill>
              <a:latin typeface="Comic Sans MS" panose="030F0702030302020204" pitchFamily="66" charset="0"/>
            </a:endParaRPr>
          </a:p>
        </p:txBody>
      </p:sp>
      <p:sp>
        <p:nvSpPr>
          <p:cNvPr id="46" name="TextBox 4"/>
          <p:cNvSpPr txBox="1"/>
          <p:nvPr/>
        </p:nvSpPr>
        <p:spPr>
          <a:xfrm>
            <a:off x="5601899" y="5396381"/>
            <a:ext cx="820270" cy="443498"/>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33,325 Acres</a:t>
            </a:r>
            <a:endParaRPr lang="en-US" b="1" dirty="0">
              <a:solidFill>
                <a:prstClr val="black"/>
              </a:solidFill>
              <a:latin typeface="Comic Sans MS" panose="030F0702030302020204" pitchFamily="66" charset="0"/>
            </a:endParaRPr>
          </a:p>
        </p:txBody>
      </p:sp>
      <p:sp>
        <p:nvSpPr>
          <p:cNvPr id="47" name="TextBox 5"/>
          <p:cNvSpPr txBox="1"/>
          <p:nvPr/>
        </p:nvSpPr>
        <p:spPr>
          <a:xfrm>
            <a:off x="6752557" y="5396381"/>
            <a:ext cx="735312" cy="407701"/>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16,946 Acres</a:t>
            </a:r>
            <a:endParaRPr lang="en-US" b="1" dirty="0">
              <a:solidFill>
                <a:prstClr val="black"/>
              </a:solidFill>
              <a:latin typeface="Comic Sans MS" panose="030F0702030302020204" pitchFamily="66" charset="0"/>
            </a:endParaRPr>
          </a:p>
        </p:txBody>
      </p:sp>
      <p:sp>
        <p:nvSpPr>
          <p:cNvPr id="48" name="TextBox 2"/>
          <p:cNvSpPr txBox="1"/>
          <p:nvPr/>
        </p:nvSpPr>
        <p:spPr>
          <a:xfrm>
            <a:off x="1955476" y="4993786"/>
            <a:ext cx="746879" cy="48805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85,421 Parcels</a:t>
            </a:r>
            <a:endParaRPr lang="en-US" b="1" dirty="0">
              <a:solidFill>
                <a:prstClr val="black"/>
              </a:solidFill>
              <a:latin typeface="Comic Sans MS" panose="030F0702030302020204" pitchFamily="66" charset="0"/>
            </a:endParaRPr>
          </a:p>
        </p:txBody>
      </p:sp>
      <p:sp>
        <p:nvSpPr>
          <p:cNvPr id="49" name="TextBox 3"/>
          <p:cNvSpPr txBox="1"/>
          <p:nvPr/>
        </p:nvSpPr>
        <p:spPr>
          <a:xfrm>
            <a:off x="3160201" y="4992418"/>
            <a:ext cx="793449" cy="320076"/>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17,874 Parcels</a:t>
            </a:r>
            <a:endParaRPr lang="en-US" b="1" dirty="0">
              <a:solidFill>
                <a:prstClr val="black"/>
              </a:solidFill>
              <a:latin typeface="Comic Sans MS" panose="030F0702030302020204" pitchFamily="66" charset="0"/>
            </a:endParaRPr>
          </a:p>
        </p:txBody>
      </p:sp>
      <p:sp>
        <p:nvSpPr>
          <p:cNvPr id="50" name="TextBox 4"/>
          <p:cNvSpPr txBox="1"/>
          <p:nvPr/>
        </p:nvSpPr>
        <p:spPr>
          <a:xfrm>
            <a:off x="4305300" y="5010036"/>
            <a:ext cx="804172" cy="32763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15,601 Parcels</a:t>
            </a:r>
            <a:endParaRPr lang="en-US" b="1" dirty="0">
              <a:solidFill>
                <a:prstClr val="black"/>
              </a:solidFill>
              <a:latin typeface="Comic Sans MS" panose="030F0702030302020204" pitchFamily="66" charset="0"/>
            </a:endParaRPr>
          </a:p>
        </p:txBody>
      </p:sp>
      <p:sp>
        <p:nvSpPr>
          <p:cNvPr id="51" name="TextBox 5"/>
          <p:cNvSpPr txBox="1"/>
          <p:nvPr/>
        </p:nvSpPr>
        <p:spPr>
          <a:xfrm>
            <a:off x="5601898" y="5010723"/>
            <a:ext cx="745745" cy="362224"/>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27,880 Parcels</a:t>
            </a:r>
            <a:endParaRPr lang="en-US" b="1" dirty="0">
              <a:solidFill>
                <a:prstClr val="black"/>
              </a:solidFill>
              <a:latin typeface="Comic Sans MS" panose="030F0702030302020204" pitchFamily="66" charset="0"/>
            </a:endParaRPr>
          </a:p>
        </p:txBody>
      </p:sp>
      <p:sp>
        <p:nvSpPr>
          <p:cNvPr id="52" name="TextBox 6"/>
          <p:cNvSpPr txBox="1"/>
          <p:nvPr/>
        </p:nvSpPr>
        <p:spPr>
          <a:xfrm>
            <a:off x="6747329" y="5009349"/>
            <a:ext cx="740540" cy="34288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12,234 Parcels</a:t>
            </a:r>
            <a:endParaRPr lang="en-US"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50897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464818" y="6131773"/>
            <a:ext cx="8526781" cy="276999"/>
          </a:xfrm>
          <a:prstGeom prst="rect">
            <a:avLst/>
          </a:prstGeom>
          <a:noFill/>
        </p:spPr>
        <p:txBody>
          <a:bodyPr wrap="square" rtlCol="0">
            <a:spAutoFit/>
          </a:bodyPr>
          <a:lstStyle/>
          <a:p>
            <a:r>
              <a:rPr lang="en-US" sz="1200" dirty="0">
                <a:solidFill>
                  <a:srgbClr val="C00000"/>
                </a:solidFill>
                <a:latin typeface="Comic Sans MS" panose="030F0702030302020204" pitchFamily="66" charset="0"/>
                <a:ea typeface="Verdana" pitchFamily="34" charset="0"/>
                <a:cs typeface="Microsoft Sans Serif" pitchFamily="34" charset="0"/>
              </a:rPr>
              <a:t>*Includes single family (detached, duplexes, townhouses, and condos) but not apartments/multifamily units.</a:t>
            </a:r>
          </a:p>
        </p:txBody>
      </p:sp>
      <p:graphicFrame>
        <p:nvGraphicFramePr>
          <p:cNvPr id="30" name="Content Placeholder 29"/>
          <p:cNvGraphicFramePr>
            <a:graphicFrameLocks noGrp="1"/>
          </p:cNvGraphicFramePr>
          <p:nvPr>
            <p:ph idx="1"/>
            <p:extLst>
              <p:ext uri="{D42A27DB-BD31-4B8C-83A1-F6EECF244321}">
                <p14:modId xmlns:p14="http://schemas.microsoft.com/office/powerpoint/2010/main" val="4020345412"/>
              </p:ext>
            </p:extLst>
          </p:nvPr>
        </p:nvGraphicFramePr>
        <p:xfrm>
          <a:off x="152400" y="990600"/>
          <a:ext cx="8839200" cy="51355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111600"/>
            <a:ext cx="8450580" cy="808662"/>
          </a:xfrm>
        </p:spPr>
        <p:txBody>
          <a:bodyPr>
            <a:normAutofit fontScale="90000"/>
          </a:bodyPr>
          <a:lstStyle/>
          <a:p>
            <a:r>
              <a:rPr lang="en-US" sz="2400" dirty="0" smtClean="0"/>
              <a:t>Residential Development, 1999-2012 </a:t>
            </a:r>
            <a:br>
              <a:rPr lang="en-US" sz="2400" dirty="0" smtClean="0"/>
            </a:br>
            <a:r>
              <a:rPr lang="en-US" sz="2400" dirty="0" smtClean="0"/>
              <a:t>Parcels and Acres In and Outside PFAs*</a:t>
            </a:r>
            <a:br>
              <a:rPr lang="en-US" sz="2400" dirty="0" smtClean="0"/>
            </a:br>
            <a:r>
              <a:rPr lang="en-US" sz="2000" dirty="0" smtClean="0"/>
              <a:t>Maryland by Region</a:t>
            </a:r>
            <a:endParaRPr lang="en-US" sz="2000" dirty="0"/>
          </a:p>
        </p:txBody>
      </p:sp>
      <p:sp>
        <p:nvSpPr>
          <p:cNvPr id="5" name="TextBox 4"/>
          <p:cNvSpPr txBox="1"/>
          <p:nvPr/>
        </p:nvSpPr>
        <p:spPr>
          <a:xfrm>
            <a:off x="5855869" y="6424850"/>
            <a:ext cx="2575561"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23" name="TextBox 7"/>
          <p:cNvSpPr txBox="1"/>
          <p:nvPr/>
        </p:nvSpPr>
        <p:spPr>
          <a:xfrm>
            <a:off x="7960265" y="5166131"/>
            <a:ext cx="833214" cy="365743"/>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231,212 Parcels*</a:t>
            </a:r>
            <a:endParaRPr lang="en-US" b="1" dirty="0">
              <a:solidFill>
                <a:prstClr val="black"/>
              </a:solidFill>
              <a:latin typeface="Comic Sans MS" panose="030F0702030302020204" pitchFamily="66" charset="0"/>
            </a:endParaRPr>
          </a:p>
        </p:txBody>
      </p:sp>
      <p:sp>
        <p:nvSpPr>
          <p:cNvPr id="29" name="TextBox 1"/>
          <p:cNvSpPr txBox="1"/>
          <p:nvPr/>
        </p:nvSpPr>
        <p:spPr>
          <a:xfrm>
            <a:off x="647700" y="517505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72,202 Parcels*</a:t>
            </a:r>
          </a:p>
        </p:txBody>
      </p:sp>
      <p:sp>
        <p:nvSpPr>
          <p:cNvPr id="35" name="TextBox 2"/>
          <p:cNvSpPr txBox="1"/>
          <p:nvPr/>
        </p:nvSpPr>
        <p:spPr>
          <a:xfrm>
            <a:off x="1955476" y="5167499"/>
            <a:ext cx="746879" cy="48805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85,421 Parcels*</a:t>
            </a:r>
            <a:endParaRPr lang="en-US" b="1" dirty="0">
              <a:solidFill>
                <a:prstClr val="black"/>
              </a:solidFill>
              <a:latin typeface="Comic Sans MS" panose="030F0702030302020204" pitchFamily="66" charset="0"/>
            </a:endParaRPr>
          </a:p>
        </p:txBody>
      </p:sp>
      <p:sp>
        <p:nvSpPr>
          <p:cNvPr id="36" name="TextBox 3"/>
          <p:cNvSpPr txBox="1"/>
          <p:nvPr/>
        </p:nvSpPr>
        <p:spPr>
          <a:xfrm>
            <a:off x="3160201" y="5166131"/>
            <a:ext cx="793449" cy="320076"/>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17,874 Parcels*</a:t>
            </a:r>
            <a:endParaRPr lang="en-US" b="1" dirty="0">
              <a:solidFill>
                <a:prstClr val="black"/>
              </a:solidFill>
              <a:latin typeface="Comic Sans MS" panose="030F0702030302020204" pitchFamily="66" charset="0"/>
            </a:endParaRPr>
          </a:p>
        </p:txBody>
      </p:sp>
      <p:sp>
        <p:nvSpPr>
          <p:cNvPr id="37" name="TextBox 4"/>
          <p:cNvSpPr txBox="1"/>
          <p:nvPr/>
        </p:nvSpPr>
        <p:spPr>
          <a:xfrm>
            <a:off x="4305300" y="5183749"/>
            <a:ext cx="804172" cy="32763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15,601 Parcels*</a:t>
            </a:r>
            <a:endParaRPr lang="en-US" b="1" dirty="0">
              <a:solidFill>
                <a:prstClr val="black"/>
              </a:solidFill>
              <a:latin typeface="Comic Sans MS" panose="030F0702030302020204" pitchFamily="66" charset="0"/>
            </a:endParaRPr>
          </a:p>
        </p:txBody>
      </p:sp>
      <p:sp>
        <p:nvSpPr>
          <p:cNvPr id="38" name="TextBox 5"/>
          <p:cNvSpPr txBox="1"/>
          <p:nvPr/>
        </p:nvSpPr>
        <p:spPr>
          <a:xfrm>
            <a:off x="5601898" y="5184436"/>
            <a:ext cx="745745" cy="362224"/>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27,880 Parcels*</a:t>
            </a:r>
            <a:endParaRPr lang="en-US" b="1" dirty="0">
              <a:solidFill>
                <a:prstClr val="black"/>
              </a:solidFill>
              <a:latin typeface="Comic Sans MS" panose="030F0702030302020204" pitchFamily="66" charset="0"/>
            </a:endParaRPr>
          </a:p>
        </p:txBody>
      </p:sp>
      <p:sp>
        <p:nvSpPr>
          <p:cNvPr id="39" name="TextBox 6"/>
          <p:cNvSpPr txBox="1"/>
          <p:nvPr/>
        </p:nvSpPr>
        <p:spPr>
          <a:xfrm>
            <a:off x="6747329" y="5183062"/>
            <a:ext cx="740540" cy="34288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12,234 Parcels*</a:t>
            </a:r>
            <a:endParaRPr lang="en-US" b="1" dirty="0">
              <a:solidFill>
                <a:prstClr val="black"/>
              </a:solidFill>
              <a:latin typeface="Comic Sans MS" panose="030F0702030302020204" pitchFamily="66" charset="0"/>
            </a:endParaRPr>
          </a:p>
        </p:txBody>
      </p:sp>
      <p:sp>
        <p:nvSpPr>
          <p:cNvPr id="22" name="Rectangle 21"/>
          <p:cNvSpPr/>
          <p:nvPr/>
        </p:nvSpPr>
        <p:spPr>
          <a:xfrm>
            <a:off x="602153" y="5039735"/>
            <a:ext cx="8145779" cy="727502"/>
          </a:xfrm>
          <a:prstGeom prst="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6" name="TextBox 6"/>
          <p:cNvSpPr txBox="1"/>
          <p:nvPr/>
        </p:nvSpPr>
        <p:spPr>
          <a:xfrm>
            <a:off x="7967110" y="5396381"/>
            <a:ext cx="928640" cy="439450"/>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171,850 Acres</a:t>
            </a:r>
            <a:endParaRPr lang="en-US" b="1" dirty="0">
              <a:solidFill>
                <a:prstClr val="black"/>
              </a:solidFill>
              <a:latin typeface="Comic Sans MS" panose="030F0702030302020204" pitchFamily="66" charset="0"/>
            </a:endParaRPr>
          </a:p>
        </p:txBody>
      </p:sp>
      <p:sp>
        <p:nvSpPr>
          <p:cNvPr id="40" name="TextBox 7"/>
          <p:cNvSpPr txBox="1"/>
          <p:nvPr/>
        </p:nvSpPr>
        <p:spPr>
          <a:xfrm>
            <a:off x="7960265" y="4992418"/>
            <a:ext cx="833214" cy="365743"/>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231,212 Parcels</a:t>
            </a:r>
            <a:endParaRPr lang="en-US" b="1" dirty="0">
              <a:solidFill>
                <a:prstClr val="black"/>
              </a:solidFill>
              <a:latin typeface="Comic Sans MS" panose="030F0702030302020204" pitchFamily="66" charset="0"/>
            </a:endParaRPr>
          </a:p>
        </p:txBody>
      </p:sp>
      <p:sp>
        <p:nvSpPr>
          <p:cNvPr id="41" name="TextBox 1"/>
          <p:cNvSpPr txBox="1"/>
          <p:nvPr/>
        </p:nvSpPr>
        <p:spPr>
          <a:xfrm>
            <a:off x="602153" y="5379461"/>
            <a:ext cx="965808" cy="441539"/>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33,820 Acres</a:t>
            </a:r>
            <a:endParaRPr lang="en-US" b="1" dirty="0">
              <a:solidFill>
                <a:prstClr val="black"/>
              </a:solidFill>
              <a:latin typeface="Comic Sans MS" panose="030F0702030302020204" pitchFamily="66" charset="0"/>
            </a:endParaRPr>
          </a:p>
        </p:txBody>
      </p:sp>
      <p:sp>
        <p:nvSpPr>
          <p:cNvPr id="42" name="TextBox 1"/>
          <p:cNvSpPr txBox="1"/>
          <p:nvPr/>
        </p:nvSpPr>
        <p:spPr>
          <a:xfrm>
            <a:off x="647700" y="5001337"/>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72,202 Parcels</a:t>
            </a:r>
          </a:p>
        </p:txBody>
      </p:sp>
      <p:sp>
        <p:nvSpPr>
          <p:cNvPr id="43" name="TextBox 1"/>
          <p:cNvSpPr txBox="1"/>
          <p:nvPr/>
        </p:nvSpPr>
        <p:spPr>
          <a:xfrm>
            <a:off x="1955475" y="5376487"/>
            <a:ext cx="830289" cy="434074"/>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53,997 Acres</a:t>
            </a:r>
            <a:endParaRPr lang="en-US" b="1" dirty="0">
              <a:solidFill>
                <a:prstClr val="black"/>
              </a:solidFill>
              <a:latin typeface="Comic Sans MS" panose="030F0702030302020204" pitchFamily="66" charset="0"/>
            </a:endParaRPr>
          </a:p>
        </p:txBody>
      </p:sp>
      <p:sp>
        <p:nvSpPr>
          <p:cNvPr id="44" name="TextBox 2"/>
          <p:cNvSpPr txBox="1"/>
          <p:nvPr/>
        </p:nvSpPr>
        <p:spPr>
          <a:xfrm>
            <a:off x="3160202" y="5396381"/>
            <a:ext cx="825252" cy="394286"/>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19,755 Acres</a:t>
            </a:r>
            <a:endParaRPr lang="en-US" b="1" dirty="0">
              <a:solidFill>
                <a:prstClr val="black"/>
              </a:solidFill>
              <a:latin typeface="Comic Sans MS" panose="030F0702030302020204" pitchFamily="66" charset="0"/>
            </a:endParaRPr>
          </a:p>
        </p:txBody>
      </p:sp>
      <p:sp>
        <p:nvSpPr>
          <p:cNvPr id="45" name="TextBox 3"/>
          <p:cNvSpPr txBox="1"/>
          <p:nvPr/>
        </p:nvSpPr>
        <p:spPr>
          <a:xfrm>
            <a:off x="4305300" y="5369737"/>
            <a:ext cx="815355" cy="388393"/>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14,007 Acres </a:t>
            </a:r>
            <a:endParaRPr lang="en-US" b="1" dirty="0">
              <a:solidFill>
                <a:prstClr val="black"/>
              </a:solidFill>
              <a:latin typeface="Comic Sans MS" panose="030F0702030302020204" pitchFamily="66" charset="0"/>
            </a:endParaRPr>
          </a:p>
        </p:txBody>
      </p:sp>
      <p:sp>
        <p:nvSpPr>
          <p:cNvPr id="46" name="TextBox 4"/>
          <p:cNvSpPr txBox="1"/>
          <p:nvPr/>
        </p:nvSpPr>
        <p:spPr>
          <a:xfrm>
            <a:off x="5601899" y="5396381"/>
            <a:ext cx="820270" cy="443498"/>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33,325 Acres</a:t>
            </a:r>
            <a:endParaRPr lang="en-US" b="1" dirty="0">
              <a:solidFill>
                <a:prstClr val="black"/>
              </a:solidFill>
              <a:latin typeface="Comic Sans MS" panose="030F0702030302020204" pitchFamily="66" charset="0"/>
            </a:endParaRPr>
          </a:p>
        </p:txBody>
      </p:sp>
      <p:sp>
        <p:nvSpPr>
          <p:cNvPr id="47" name="TextBox 5"/>
          <p:cNvSpPr txBox="1"/>
          <p:nvPr/>
        </p:nvSpPr>
        <p:spPr>
          <a:xfrm>
            <a:off x="6752557" y="5396381"/>
            <a:ext cx="735312" cy="407701"/>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16,946 Acres</a:t>
            </a:r>
            <a:endParaRPr lang="en-US" b="1" dirty="0">
              <a:solidFill>
                <a:prstClr val="black"/>
              </a:solidFill>
              <a:latin typeface="Comic Sans MS" panose="030F0702030302020204" pitchFamily="66" charset="0"/>
            </a:endParaRPr>
          </a:p>
        </p:txBody>
      </p:sp>
      <p:sp>
        <p:nvSpPr>
          <p:cNvPr id="48" name="TextBox 2"/>
          <p:cNvSpPr txBox="1"/>
          <p:nvPr/>
        </p:nvSpPr>
        <p:spPr>
          <a:xfrm>
            <a:off x="1955476" y="4993786"/>
            <a:ext cx="746879" cy="48805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85,421 Parcels</a:t>
            </a:r>
            <a:endParaRPr lang="en-US" b="1" dirty="0">
              <a:solidFill>
                <a:prstClr val="black"/>
              </a:solidFill>
              <a:latin typeface="Comic Sans MS" panose="030F0702030302020204" pitchFamily="66" charset="0"/>
            </a:endParaRPr>
          </a:p>
        </p:txBody>
      </p:sp>
      <p:sp>
        <p:nvSpPr>
          <p:cNvPr id="49" name="TextBox 3"/>
          <p:cNvSpPr txBox="1"/>
          <p:nvPr/>
        </p:nvSpPr>
        <p:spPr>
          <a:xfrm>
            <a:off x="3160201" y="4992418"/>
            <a:ext cx="793449" cy="320076"/>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17,874 Parcels</a:t>
            </a:r>
            <a:endParaRPr lang="en-US" b="1" dirty="0">
              <a:solidFill>
                <a:prstClr val="black"/>
              </a:solidFill>
              <a:latin typeface="Comic Sans MS" panose="030F0702030302020204" pitchFamily="66" charset="0"/>
            </a:endParaRPr>
          </a:p>
        </p:txBody>
      </p:sp>
      <p:sp>
        <p:nvSpPr>
          <p:cNvPr id="50" name="TextBox 4"/>
          <p:cNvSpPr txBox="1"/>
          <p:nvPr/>
        </p:nvSpPr>
        <p:spPr>
          <a:xfrm>
            <a:off x="4305300" y="5010036"/>
            <a:ext cx="804172" cy="32763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15,601 Parcels</a:t>
            </a:r>
            <a:endParaRPr lang="en-US" b="1" dirty="0">
              <a:solidFill>
                <a:prstClr val="black"/>
              </a:solidFill>
              <a:latin typeface="Comic Sans MS" panose="030F0702030302020204" pitchFamily="66" charset="0"/>
            </a:endParaRPr>
          </a:p>
        </p:txBody>
      </p:sp>
      <p:sp>
        <p:nvSpPr>
          <p:cNvPr id="51" name="TextBox 5"/>
          <p:cNvSpPr txBox="1"/>
          <p:nvPr/>
        </p:nvSpPr>
        <p:spPr>
          <a:xfrm>
            <a:off x="5601898" y="5010723"/>
            <a:ext cx="745745" cy="362224"/>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27,880 Parcels</a:t>
            </a:r>
            <a:endParaRPr lang="en-US" b="1" dirty="0">
              <a:solidFill>
                <a:prstClr val="black"/>
              </a:solidFill>
              <a:latin typeface="Comic Sans MS" panose="030F0702030302020204" pitchFamily="66" charset="0"/>
            </a:endParaRPr>
          </a:p>
        </p:txBody>
      </p:sp>
      <p:sp>
        <p:nvSpPr>
          <p:cNvPr id="52" name="TextBox 6"/>
          <p:cNvSpPr txBox="1"/>
          <p:nvPr/>
        </p:nvSpPr>
        <p:spPr>
          <a:xfrm>
            <a:off x="6747329" y="5009349"/>
            <a:ext cx="740540" cy="34288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12,234 Parcels</a:t>
            </a:r>
            <a:endParaRPr lang="en-US" b="1" dirty="0">
              <a:solidFill>
                <a:prstClr val="black"/>
              </a:solidFill>
              <a:latin typeface="Comic Sans MS" panose="030F0702030302020204" pitchFamily="66" charset="0"/>
            </a:endParaRPr>
          </a:p>
        </p:txBody>
      </p:sp>
      <p:sp>
        <p:nvSpPr>
          <p:cNvPr id="28" name="TextBox 27"/>
          <p:cNvSpPr txBox="1"/>
          <p:nvPr/>
        </p:nvSpPr>
        <p:spPr>
          <a:xfrm>
            <a:off x="152401" y="970549"/>
            <a:ext cx="8743350" cy="5354051"/>
          </a:xfrm>
          <a:prstGeom prst="rect">
            <a:avLst/>
          </a:prstGeom>
          <a:solidFill>
            <a:schemeClr val="bg1">
              <a:alpha val="70000"/>
            </a:schemeClr>
          </a:solidFill>
        </p:spPr>
        <p:txBody>
          <a:bodyPr wrap="square" rtlCol="0" anchor="ctr" anchorCtr="0">
            <a:noAutofit/>
          </a:bodyPr>
          <a:lstStyle/>
          <a:p>
            <a:r>
              <a:rPr lang="en-US" b="1" u="sng" dirty="0">
                <a:solidFill>
                  <a:prstClr val="black"/>
                </a:solidFill>
                <a:latin typeface="Comic Sans MS" panose="030F0702030302020204" pitchFamily="66" charset="0"/>
              </a:rPr>
              <a:t>Implications for Sustainable Growth Objectives</a:t>
            </a:r>
            <a:r>
              <a:rPr lang="en-US" b="1" dirty="0">
                <a:solidFill>
                  <a:prstClr val="black"/>
                </a:solidFill>
                <a:latin typeface="Comic Sans MS" panose="030F0702030302020204" pitchFamily="66" charset="0"/>
              </a:rPr>
              <a:t>: </a:t>
            </a:r>
          </a:p>
          <a:p>
            <a:r>
              <a:rPr lang="en-US" dirty="0">
                <a:solidFill>
                  <a:prstClr val="black"/>
                </a:solidFill>
                <a:latin typeface="Comic Sans MS" panose="030F0702030302020204" pitchFamily="66" charset="0"/>
                <a:ea typeface="Calibri"/>
                <a:cs typeface="Times New Roman"/>
              </a:rPr>
              <a:t>Statewide, 71% of residential parcels are being developed in PFAs, but 77% of residential acres  are being developed outside the PFA, converting 132,675 acres of resource land to development. Even when 80% (Capital Region) or more of growth is concentrated in PFAs, market pressure continues to compromise substantial resource &amp;  environmentally sensitive lands.</a:t>
            </a:r>
          </a:p>
        </p:txBody>
      </p:sp>
    </p:spTree>
    <p:extLst>
      <p:ext uri="{BB962C8B-B14F-4D97-AF65-F5344CB8AC3E}">
        <p14:creationId xmlns:p14="http://schemas.microsoft.com/office/powerpoint/2010/main" val="60212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122994"/>
            <a:ext cx="8077200" cy="918128"/>
          </a:xfrm>
          <a:prstGeom prst="rect">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itle 2"/>
          <p:cNvSpPr>
            <a:spLocks noGrp="1"/>
          </p:cNvSpPr>
          <p:nvPr>
            <p:ph type="title"/>
          </p:nvPr>
        </p:nvSpPr>
        <p:spPr>
          <a:xfrm>
            <a:off x="457200" y="914400"/>
            <a:ext cx="8229600" cy="354428"/>
          </a:xfrm>
        </p:spPr>
        <p:txBody>
          <a:bodyPr>
            <a:noAutofit/>
          </a:bodyPr>
          <a:lstStyle/>
          <a:p>
            <a:r>
              <a:rPr lang="en-US" sz="2000" dirty="0" smtClean="0"/>
              <a:t>Baltimore &amp; Capital Regions</a:t>
            </a:r>
            <a:endParaRPr lang="en-US" sz="2000" dirty="0"/>
          </a:p>
        </p:txBody>
      </p:sp>
      <p:sp>
        <p:nvSpPr>
          <p:cNvPr id="6" name="TextBox 5"/>
          <p:cNvSpPr txBox="1"/>
          <p:nvPr/>
        </p:nvSpPr>
        <p:spPr>
          <a:xfrm>
            <a:off x="5940325" y="6473874"/>
            <a:ext cx="2258795"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10" name="Title 2"/>
          <p:cNvSpPr txBox="1">
            <a:spLocks/>
          </p:cNvSpPr>
          <p:nvPr/>
        </p:nvSpPr>
        <p:spPr>
          <a:xfrm>
            <a:off x="609600" y="152400"/>
            <a:ext cx="8229600" cy="87434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r>
              <a:rPr lang="en-US" sz="2800" dirty="0" smtClean="0"/>
              <a:t>Residential Development, 1999-2012</a:t>
            </a:r>
            <a:endParaRPr lang="en-US" sz="2800" dirty="0"/>
          </a:p>
          <a:p>
            <a:r>
              <a:rPr lang="en-US" sz="2800" dirty="0" smtClean="0"/>
              <a:t>Parcels In &amp; Acres Outside PFAs*</a:t>
            </a:r>
            <a:endParaRPr lang="en-US" sz="2800" dirty="0"/>
          </a:p>
        </p:txBody>
      </p:sp>
      <p:sp>
        <p:nvSpPr>
          <p:cNvPr id="12" name="TextBox 1"/>
          <p:cNvSpPr txBox="1"/>
          <p:nvPr/>
        </p:nvSpPr>
        <p:spPr>
          <a:xfrm>
            <a:off x="1540933" y="566554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212 Acres</a:t>
            </a:r>
          </a:p>
        </p:txBody>
      </p:sp>
      <p:sp>
        <p:nvSpPr>
          <p:cNvPr id="13" name="TextBox 1"/>
          <p:cNvSpPr txBox="1"/>
          <p:nvPr/>
        </p:nvSpPr>
        <p:spPr>
          <a:xfrm>
            <a:off x="6159325" y="5642825"/>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10,393 Acres</a:t>
            </a:r>
          </a:p>
        </p:txBody>
      </p:sp>
      <p:sp>
        <p:nvSpPr>
          <p:cNvPr id="14" name="TextBox 1"/>
          <p:cNvSpPr txBox="1"/>
          <p:nvPr/>
        </p:nvSpPr>
        <p:spPr>
          <a:xfrm>
            <a:off x="7124525" y="5642824"/>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10,899 Acres</a:t>
            </a:r>
          </a:p>
        </p:txBody>
      </p:sp>
      <p:sp>
        <p:nvSpPr>
          <p:cNvPr id="15" name="TextBox 1"/>
          <p:cNvSpPr txBox="1"/>
          <p:nvPr/>
        </p:nvSpPr>
        <p:spPr>
          <a:xfrm>
            <a:off x="2438400" y="5671661"/>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12,288 Acres</a:t>
            </a:r>
          </a:p>
        </p:txBody>
      </p:sp>
      <p:sp>
        <p:nvSpPr>
          <p:cNvPr id="16" name="TextBox 1"/>
          <p:cNvSpPr txBox="1"/>
          <p:nvPr/>
        </p:nvSpPr>
        <p:spPr>
          <a:xfrm>
            <a:off x="5257800" y="5671711"/>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8,578 Acres</a:t>
            </a:r>
          </a:p>
        </p:txBody>
      </p:sp>
      <p:sp>
        <p:nvSpPr>
          <p:cNvPr id="17" name="TextBox 1"/>
          <p:cNvSpPr txBox="1"/>
          <p:nvPr/>
        </p:nvSpPr>
        <p:spPr>
          <a:xfrm>
            <a:off x="4350871" y="564860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11,600 Acres</a:t>
            </a:r>
          </a:p>
        </p:txBody>
      </p:sp>
      <p:sp>
        <p:nvSpPr>
          <p:cNvPr id="18" name="TextBox 1"/>
          <p:cNvSpPr txBox="1"/>
          <p:nvPr/>
        </p:nvSpPr>
        <p:spPr>
          <a:xfrm>
            <a:off x="7914976" y="5675576"/>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12,529 Acres</a:t>
            </a:r>
          </a:p>
        </p:txBody>
      </p:sp>
      <p:sp>
        <p:nvSpPr>
          <p:cNvPr id="19" name="TextBox 1"/>
          <p:cNvSpPr txBox="1"/>
          <p:nvPr/>
        </p:nvSpPr>
        <p:spPr>
          <a:xfrm>
            <a:off x="635055" y="564860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11,060 Acres</a:t>
            </a:r>
          </a:p>
        </p:txBody>
      </p:sp>
      <p:sp>
        <p:nvSpPr>
          <p:cNvPr id="20" name="TextBox 1"/>
          <p:cNvSpPr txBox="1"/>
          <p:nvPr/>
        </p:nvSpPr>
        <p:spPr>
          <a:xfrm>
            <a:off x="3439235" y="5660893"/>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10,259 Acres</a:t>
            </a:r>
          </a:p>
        </p:txBody>
      </p:sp>
      <p:graphicFrame>
        <p:nvGraphicFramePr>
          <p:cNvPr id="22" name="Content Placeholder 21"/>
          <p:cNvGraphicFramePr>
            <a:graphicFrameLocks noGrp="1"/>
          </p:cNvGraphicFramePr>
          <p:nvPr>
            <p:ph idx="1"/>
            <p:extLst>
              <p:ext uri="{D42A27DB-BD31-4B8C-83A1-F6EECF244321}">
                <p14:modId xmlns:p14="http://schemas.microsoft.com/office/powerpoint/2010/main" val="1040751281"/>
              </p:ext>
            </p:extLst>
          </p:nvPr>
        </p:nvGraphicFramePr>
        <p:xfrm>
          <a:off x="152400" y="1197985"/>
          <a:ext cx="8915400" cy="383121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
          <p:cNvSpPr txBox="1"/>
          <p:nvPr/>
        </p:nvSpPr>
        <p:spPr>
          <a:xfrm>
            <a:off x="609600" y="5171403"/>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23,001 Parcels</a:t>
            </a:r>
          </a:p>
        </p:txBody>
      </p:sp>
      <p:sp>
        <p:nvSpPr>
          <p:cNvPr id="23" name="TextBox 1"/>
          <p:cNvSpPr txBox="1"/>
          <p:nvPr/>
        </p:nvSpPr>
        <p:spPr>
          <a:xfrm>
            <a:off x="1524000" y="517735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3,459 Parcels</a:t>
            </a:r>
          </a:p>
        </p:txBody>
      </p:sp>
      <p:sp>
        <p:nvSpPr>
          <p:cNvPr id="24" name="TextBox 1"/>
          <p:cNvSpPr txBox="1"/>
          <p:nvPr/>
        </p:nvSpPr>
        <p:spPr>
          <a:xfrm>
            <a:off x="2438400" y="5201061"/>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19,229 Parcels</a:t>
            </a:r>
          </a:p>
        </p:txBody>
      </p:sp>
      <p:sp>
        <p:nvSpPr>
          <p:cNvPr id="25" name="TextBox 1"/>
          <p:cNvSpPr txBox="1"/>
          <p:nvPr/>
        </p:nvSpPr>
        <p:spPr>
          <a:xfrm>
            <a:off x="3439235" y="5171404"/>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8,947 Parcels</a:t>
            </a:r>
          </a:p>
        </p:txBody>
      </p:sp>
      <p:sp>
        <p:nvSpPr>
          <p:cNvPr id="26" name="TextBox 1"/>
          <p:cNvSpPr txBox="1"/>
          <p:nvPr/>
        </p:nvSpPr>
        <p:spPr>
          <a:xfrm>
            <a:off x="4341632" y="517735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15,017 Parcels</a:t>
            </a:r>
          </a:p>
        </p:txBody>
      </p:sp>
      <p:sp>
        <p:nvSpPr>
          <p:cNvPr id="27" name="TextBox 1"/>
          <p:cNvSpPr txBox="1"/>
          <p:nvPr/>
        </p:nvSpPr>
        <p:spPr>
          <a:xfrm>
            <a:off x="5228241" y="5171404"/>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15,768 Parcels</a:t>
            </a:r>
          </a:p>
        </p:txBody>
      </p:sp>
      <p:sp>
        <p:nvSpPr>
          <p:cNvPr id="28" name="TextBox 1"/>
          <p:cNvSpPr txBox="1"/>
          <p:nvPr/>
        </p:nvSpPr>
        <p:spPr>
          <a:xfrm>
            <a:off x="6172200" y="520106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16,368 Parcels</a:t>
            </a:r>
          </a:p>
        </p:txBody>
      </p:sp>
      <p:sp>
        <p:nvSpPr>
          <p:cNvPr id="29" name="TextBox 1"/>
          <p:cNvSpPr txBox="1"/>
          <p:nvPr/>
        </p:nvSpPr>
        <p:spPr>
          <a:xfrm>
            <a:off x="7149925" y="5201063"/>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25,131 Parcels</a:t>
            </a:r>
          </a:p>
        </p:txBody>
      </p:sp>
      <p:sp>
        <p:nvSpPr>
          <p:cNvPr id="30" name="TextBox 1"/>
          <p:cNvSpPr txBox="1"/>
          <p:nvPr/>
        </p:nvSpPr>
        <p:spPr>
          <a:xfrm>
            <a:off x="7914976" y="517140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30,703 Parcels</a:t>
            </a:r>
          </a:p>
        </p:txBody>
      </p:sp>
      <p:sp>
        <p:nvSpPr>
          <p:cNvPr id="31" name="TextBox 30"/>
          <p:cNvSpPr txBox="1"/>
          <p:nvPr/>
        </p:nvSpPr>
        <p:spPr>
          <a:xfrm>
            <a:off x="464818" y="6131773"/>
            <a:ext cx="8526781" cy="276999"/>
          </a:xfrm>
          <a:prstGeom prst="rect">
            <a:avLst/>
          </a:prstGeom>
          <a:noFill/>
        </p:spPr>
        <p:txBody>
          <a:bodyPr wrap="square" rtlCol="0">
            <a:spAutoFit/>
          </a:bodyPr>
          <a:lstStyle/>
          <a:p>
            <a:r>
              <a:rPr lang="en-US" sz="1200" dirty="0">
                <a:solidFill>
                  <a:srgbClr val="C00000"/>
                </a:solidFill>
                <a:latin typeface="Comic Sans MS" panose="030F0702030302020204" pitchFamily="66" charset="0"/>
                <a:ea typeface="Verdana" pitchFamily="34" charset="0"/>
                <a:cs typeface="Microsoft Sans Serif" pitchFamily="34" charset="0"/>
              </a:rPr>
              <a:t>*Includes single family (detached, duplexes, townhouses, and condos) but not apartments/multifamily units.</a:t>
            </a:r>
          </a:p>
        </p:txBody>
      </p:sp>
    </p:spTree>
    <p:extLst>
      <p:ext uri="{BB962C8B-B14F-4D97-AF65-F5344CB8AC3E}">
        <p14:creationId xmlns:p14="http://schemas.microsoft.com/office/powerpoint/2010/main" val="407051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464818" y="6131773"/>
            <a:ext cx="8526781" cy="276999"/>
          </a:xfrm>
          <a:prstGeom prst="rect">
            <a:avLst/>
          </a:prstGeom>
          <a:noFill/>
        </p:spPr>
        <p:txBody>
          <a:bodyPr wrap="square" rtlCol="0">
            <a:spAutoFit/>
          </a:bodyPr>
          <a:lstStyle/>
          <a:p>
            <a:r>
              <a:rPr lang="en-US" sz="1200" dirty="0">
                <a:solidFill>
                  <a:srgbClr val="C00000"/>
                </a:solidFill>
                <a:latin typeface="Comic Sans MS" panose="030F0702030302020204" pitchFamily="66" charset="0"/>
                <a:ea typeface="Verdana" pitchFamily="34" charset="0"/>
                <a:cs typeface="Microsoft Sans Serif" pitchFamily="34" charset="0"/>
              </a:rPr>
              <a:t>*Includes single family (detached, duplexes, townhouses, and condos) but not apartments/multifamily units.</a:t>
            </a:r>
          </a:p>
        </p:txBody>
      </p:sp>
      <p:sp>
        <p:nvSpPr>
          <p:cNvPr id="2" name="Rectangle 1"/>
          <p:cNvSpPr/>
          <p:nvPr/>
        </p:nvSpPr>
        <p:spPr>
          <a:xfrm>
            <a:off x="609600" y="5171401"/>
            <a:ext cx="8077200" cy="918128"/>
          </a:xfrm>
          <a:prstGeom prst="rect">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itle 2"/>
          <p:cNvSpPr>
            <a:spLocks noGrp="1"/>
          </p:cNvSpPr>
          <p:nvPr>
            <p:ph type="title"/>
          </p:nvPr>
        </p:nvSpPr>
        <p:spPr>
          <a:xfrm>
            <a:off x="457200" y="914400"/>
            <a:ext cx="8229600" cy="354428"/>
          </a:xfrm>
        </p:spPr>
        <p:txBody>
          <a:bodyPr>
            <a:noAutofit/>
          </a:bodyPr>
          <a:lstStyle/>
          <a:p>
            <a:r>
              <a:rPr lang="en-US" sz="2000" dirty="0" smtClean="0"/>
              <a:t>Baltimore &amp; Capital Regions</a:t>
            </a:r>
            <a:endParaRPr lang="en-US" sz="2000" dirty="0"/>
          </a:p>
        </p:txBody>
      </p:sp>
      <p:sp>
        <p:nvSpPr>
          <p:cNvPr id="6" name="TextBox 5"/>
          <p:cNvSpPr txBox="1"/>
          <p:nvPr/>
        </p:nvSpPr>
        <p:spPr>
          <a:xfrm>
            <a:off x="5940325" y="6473874"/>
            <a:ext cx="2258795"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10" name="Title 2"/>
          <p:cNvSpPr txBox="1">
            <a:spLocks/>
          </p:cNvSpPr>
          <p:nvPr/>
        </p:nvSpPr>
        <p:spPr>
          <a:xfrm>
            <a:off x="609600" y="152400"/>
            <a:ext cx="8229600" cy="87434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r>
              <a:rPr lang="en-US" sz="2800" dirty="0" smtClean="0"/>
              <a:t>Residential Development, 1999-2012</a:t>
            </a:r>
            <a:endParaRPr lang="en-US" sz="2800" dirty="0"/>
          </a:p>
          <a:p>
            <a:r>
              <a:rPr lang="en-US" sz="2800" dirty="0" smtClean="0"/>
              <a:t>Parcels In &amp; Acres Outside PFAs*</a:t>
            </a:r>
            <a:endParaRPr lang="en-US" sz="2800" dirty="0"/>
          </a:p>
        </p:txBody>
      </p:sp>
      <p:sp>
        <p:nvSpPr>
          <p:cNvPr id="12" name="TextBox 1"/>
          <p:cNvSpPr txBox="1"/>
          <p:nvPr/>
        </p:nvSpPr>
        <p:spPr>
          <a:xfrm>
            <a:off x="1540933" y="5702415"/>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212 Acres</a:t>
            </a:r>
          </a:p>
        </p:txBody>
      </p:sp>
      <p:sp>
        <p:nvSpPr>
          <p:cNvPr id="13" name="TextBox 1"/>
          <p:cNvSpPr txBox="1"/>
          <p:nvPr/>
        </p:nvSpPr>
        <p:spPr>
          <a:xfrm>
            <a:off x="6159325" y="567969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10,393 Acres</a:t>
            </a:r>
          </a:p>
        </p:txBody>
      </p:sp>
      <p:sp>
        <p:nvSpPr>
          <p:cNvPr id="14" name="TextBox 1"/>
          <p:cNvSpPr txBox="1"/>
          <p:nvPr/>
        </p:nvSpPr>
        <p:spPr>
          <a:xfrm>
            <a:off x="7124525" y="5679697"/>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10,899 Acres</a:t>
            </a:r>
          </a:p>
        </p:txBody>
      </p:sp>
      <p:sp>
        <p:nvSpPr>
          <p:cNvPr id="15" name="TextBox 1"/>
          <p:cNvSpPr txBox="1"/>
          <p:nvPr/>
        </p:nvSpPr>
        <p:spPr>
          <a:xfrm>
            <a:off x="2438400" y="5708534"/>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12,288 Acres</a:t>
            </a:r>
          </a:p>
        </p:txBody>
      </p:sp>
      <p:sp>
        <p:nvSpPr>
          <p:cNvPr id="16" name="TextBox 1"/>
          <p:cNvSpPr txBox="1"/>
          <p:nvPr/>
        </p:nvSpPr>
        <p:spPr>
          <a:xfrm>
            <a:off x="5257800" y="5708584"/>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8,578 Acres</a:t>
            </a:r>
          </a:p>
        </p:txBody>
      </p:sp>
      <p:sp>
        <p:nvSpPr>
          <p:cNvPr id="17" name="TextBox 1"/>
          <p:cNvSpPr txBox="1"/>
          <p:nvPr/>
        </p:nvSpPr>
        <p:spPr>
          <a:xfrm>
            <a:off x="4350871" y="5685475"/>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11,600 Acres</a:t>
            </a:r>
          </a:p>
        </p:txBody>
      </p:sp>
      <p:sp>
        <p:nvSpPr>
          <p:cNvPr id="18" name="TextBox 1"/>
          <p:cNvSpPr txBox="1"/>
          <p:nvPr/>
        </p:nvSpPr>
        <p:spPr>
          <a:xfrm>
            <a:off x="7914976" y="5712449"/>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12,529 Acres</a:t>
            </a:r>
          </a:p>
        </p:txBody>
      </p:sp>
      <p:sp>
        <p:nvSpPr>
          <p:cNvPr id="19" name="TextBox 1"/>
          <p:cNvSpPr txBox="1"/>
          <p:nvPr/>
        </p:nvSpPr>
        <p:spPr>
          <a:xfrm>
            <a:off x="635055" y="5685475"/>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11,060 Acres</a:t>
            </a:r>
          </a:p>
        </p:txBody>
      </p:sp>
      <p:sp>
        <p:nvSpPr>
          <p:cNvPr id="20" name="TextBox 1"/>
          <p:cNvSpPr txBox="1"/>
          <p:nvPr/>
        </p:nvSpPr>
        <p:spPr>
          <a:xfrm>
            <a:off x="3439235" y="5697766"/>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10,259 Acres</a:t>
            </a:r>
          </a:p>
        </p:txBody>
      </p:sp>
      <p:graphicFrame>
        <p:nvGraphicFramePr>
          <p:cNvPr id="22" name="Content Placeholder 21"/>
          <p:cNvGraphicFramePr>
            <a:graphicFrameLocks noGrp="1"/>
          </p:cNvGraphicFramePr>
          <p:nvPr>
            <p:ph idx="1"/>
            <p:extLst>
              <p:ext uri="{D42A27DB-BD31-4B8C-83A1-F6EECF244321}">
                <p14:modId xmlns:p14="http://schemas.microsoft.com/office/powerpoint/2010/main" val="2932325311"/>
              </p:ext>
            </p:extLst>
          </p:nvPr>
        </p:nvGraphicFramePr>
        <p:xfrm>
          <a:off x="152400" y="1197985"/>
          <a:ext cx="8915400" cy="400307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
          <p:cNvSpPr txBox="1"/>
          <p:nvPr/>
        </p:nvSpPr>
        <p:spPr>
          <a:xfrm>
            <a:off x="609600" y="5171401"/>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23,001 Parcels</a:t>
            </a:r>
          </a:p>
        </p:txBody>
      </p:sp>
      <p:sp>
        <p:nvSpPr>
          <p:cNvPr id="23" name="TextBox 1"/>
          <p:cNvSpPr txBox="1"/>
          <p:nvPr/>
        </p:nvSpPr>
        <p:spPr>
          <a:xfrm>
            <a:off x="1524000" y="5177356"/>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3,459 Parcels</a:t>
            </a:r>
          </a:p>
        </p:txBody>
      </p:sp>
      <p:sp>
        <p:nvSpPr>
          <p:cNvPr id="24" name="TextBox 1"/>
          <p:cNvSpPr txBox="1"/>
          <p:nvPr/>
        </p:nvSpPr>
        <p:spPr>
          <a:xfrm>
            <a:off x="2438400" y="5201059"/>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19,229 Parcels</a:t>
            </a:r>
          </a:p>
        </p:txBody>
      </p:sp>
      <p:sp>
        <p:nvSpPr>
          <p:cNvPr id="25" name="TextBox 1"/>
          <p:cNvSpPr txBox="1"/>
          <p:nvPr/>
        </p:nvSpPr>
        <p:spPr>
          <a:xfrm>
            <a:off x="3439235" y="517140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8,947 Parcels</a:t>
            </a:r>
          </a:p>
        </p:txBody>
      </p:sp>
      <p:sp>
        <p:nvSpPr>
          <p:cNvPr id="26" name="TextBox 1"/>
          <p:cNvSpPr txBox="1"/>
          <p:nvPr/>
        </p:nvSpPr>
        <p:spPr>
          <a:xfrm>
            <a:off x="4341632" y="5177356"/>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15,017 Parcels</a:t>
            </a:r>
          </a:p>
        </p:txBody>
      </p:sp>
      <p:sp>
        <p:nvSpPr>
          <p:cNvPr id="27" name="TextBox 1"/>
          <p:cNvSpPr txBox="1"/>
          <p:nvPr/>
        </p:nvSpPr>
        <p:spPr>
          <a:xfrm>
            <a:off x="5228241" y="517140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15,768 Parcels</a:t>
            </a:r>
          </a:p>
        </p:txBody>
      </p:sp>
      <p:sp>
        <p:nvSpPr>
          <p:cNvPr id="28" name="TextBox 1"/>
          <p:cNvSpPr txBox="1"/>
          <p:nvPr/>
        </p:nvSpPr>
        <p:spPr>
          <a:xfrm>
            <a:off x="6172200" y="520106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16,368 Parcels</a:t>
            </a:r>
          </a:p>
        </p:txBody>
      </p:sp>
      <p:sp>
        <p:nvSpPr>
          <p:cNvPr id="29" name="TextBox 1"/>
          <p:cNvSpPr txBox="1"/>
          <p:nvPr/>
        </p:nvSpPr>
        <p:spPr>
          <a:xfrm>
            <a:off x="7149925" y="5201061"/>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25,131 Parcels</a:t>
            </a:r>
          </a:p>
        </p:txBody>
      </p:sp>
      <p:sp>
        <p:nvSpPr>
          <p:cNvPr id="30" name="TextBox 1"/>
          <p:cNvSpPr txBox="1"/>
          <p:nvPr/>
        </p:nvSpPr>
        <p:spPr>
          <a:xfrm>
            <a:off x="7914976" y="517140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30,703 Parcels</a:t>
            </a:r>
          </a:p>
        </p:txBody>
      </p:sp>
      <p:sp>
        <p:nvSpPr>
          <p:cNvPr id="31" name="TextBox 30"/>
          <p:cNvSpPr txBox="1"/>
          <p:nvPr/>
        </p:nvSpPr>
        <p:spPr>
          <a:xfrm>
            <a:off x="152400" y="1219200"/>
            <a:ext cx="8753339" cy="5189572"/>
          </a:xfrm>
          <a:prstGeom prst="rect">
            <a:avLst/>
          </a:prstGeom>
          <a:solidFill>
            <a:schemeClr val="bg1">
              <a:alpha val="70000"/>
            </a:schemeClr>
          </a:solidFill>
        </p:spPr>
        <p:txBody>
          <a:bodyPr wrap="square" rtlCol="0" anchor="ctr" anchorCtr="0">
            <a:noAutofit/>
          </a:bodyPr>
          <a:lstStyle/>
          <a:p>
            <a:r>
              <a:rPr lang="en-US" b="1" u="sng" dirty="0">
                <a:solidFill>
                  <a:prstClr val="black"/>
                </a:solidFill>
                <a:latin typeface="Comic Sans MS" panose="030F0702030302020204" pitchFamily="66" charset="0"/>
              </a:rPr>
              <a:t>Implications for Sustainable Growth Objectives</a:t>
            </a:r>
          </a:p>
          <a:p>
            <a:r>
              <a:rPr lang="en-US" dirty="0" smtClean="0">
                <a:solidFill>
                  <a:prstClr val="black"/>
                </a:solidFill>
                <a:latin typeface="Comic Sans MS" panose="030F0702030302020204" pitchFamily="66" charset="0"/>
                <a:ea typeface="Verdana" pitchFamily="34" charset="0"/>
                <a:cs typeface="Microsoft Sans Serif" pitchFamily="34" charset="0"/>
              </a:rPr>
              <a:t>Counties in these </a:t>
            </a:r>
            <a:r>
              <a:rPr lang="en-US" dirty="0">
                <a:solidFill>
                  <a:prstClr val="black"/>
                </a:solidFill>
                <a:latin typeface="Comic Sans MS" panose="030F0702030302020204" pitchFamily="66" charset="0"/>
                <a:ea typeface="Verdana" pitchFamily="34" charset="0"/>
                <a:cs typeface="Microsoft Sans Serif" pitchFamily="34" charset="0"/>
              </a:rPr>
              <a:t>two most populated regions in the state had the lowest </a:t>
            </a:r>
            <a:r>
              <a:rPr lang="en-US" dirty="0" err="1" smtClean="0">
                <a:solidFill>
                  <a:prstClr val="black"/>
                </a:solidFill>
                <a:latin typeface="Comic Sans MS" panose="030F0702030302020204" pitchFamily="66" charset="0"/>
                <a:ea typeface="Verdana" pitchFamily="34" charset="0"/>
                <a:cs typeface="Microsoft Sans Serif" pitchFamily="34" charset="0"/>
              </a:rPr>
              <a:t>percents</a:t>
            </a:r>
            <a:r>
              <a:rPr lang="en-US" dirty="0" smtClean="0">
                <a:solidFill>
                  <a:prstClr val="black"/>
                </a:solidFill>
                <a:latin typeface="Comic Sans MS" panose="030F0702030302020204" pitchFamily="66" charset="0"/>
                <a:ea typeface="Verdana" pitchFamily="34" charset="0"/>
                <a:cs typeface="Microsoft Sans Serif" pitchFamily="34" charset="0"/>
              </a:rPr>
              <a:t> </a:t>
            </a:r>
            <a:r>
              <a:rPr lang="en-US" dirty="0">
                <a:solidFill>
                  <a:prstClr val="black"/>
                </a:solidFill>
                <a:latin typeface="Comic Sans MS" panose="030F0702030302020204" pitchFamily="66" charset="0"/>
                <a:ea typeface="Verdana" pitchFamily="34" charset="0"/>
                <a:cs typeface="Microsoft Sans Serif" pitchFamily="34" charset="0"/>
              </a:rPr>
              <a:t>of land developed outside of PFAs. But the acres of resource land lost are, nonetheless, the greatest. Individual county percents range from a low of 51% in Prince George’s County to 81% in Carroll County.</a:t>
            </a:r>
          </a:p>
        </p:txBody>
      </p:sp>
    </p:spTree>
    <p:extLst>
      <p:ext uri="{BB962C8B-B14F-4D97-AF65-F5344CB8AC3E}">
        <p14:creationId xmlns:p14="http://schemas.microsoft.com/office/powerpoint/2010/main" val="196306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06440" y="6490156"/>
            <a:ext cx="2720340"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8" name="Title 2"/>
          <p:cNvSpPr txBox="1">
            <a:spLocks/>
          </p:cNvSpPr>
          <p:nvPr/>
        </p:nvSpPr>
        <p:spPr>
          <a:xfrm>
            <a:off x="297180" y="929640"/>
            <a:ext cx="8229600" cy="5875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r>
              <a:rPr lang="en-US" sz="2000" dirty="0" smtClean="0"/>
              <a:t>Western &amp; Southern Maryland Regions</a:t>
            </a:r>
            <a:endParaRPr lang="en-US" sz="2000" dirty="0"/>
          </a:p>
        </p:txBody>
      </p:sp>
      <p:sp>
        <p:nvSpPr>
          <p:cNvPr id="2" name="Title 1"/>
          <p:cNvSpPr>
            <a:spLocks noGrp="1"/>
          </p:cNvSpPr>
          <p:nvPr>
            <p:ph type="title"/>
          </p:nvPr>
        </p:nvSpPr>
        <p:spPr>
          <a:xfrm>
            <a:off x="457200" y="274320"/>
            <a:ext cx="8229600" cy="784860"/>
          </a:xfrm>
        </p:spPr>
        <p:txBody>
          <a:bodyPr>
            <a:noAutofit/>
          </a:bodyPr>
          <a:lstStyle/>
          <a:p>
            <a:r>
              <a:rPr lang="en-US" sz="2800" dirty="0"/>
              <a:t>Residential Development, </a:t>
            </a:r>
            <a:r>
              <a:rPr lang="en-US" sz="2800" dirty="0" smtClean="0"/>
              <a:t>1999-2012</a:t>
            </a:r>
            <a:r>
              <a:rPr lang="en-US" sz="2800" dirty="0"/>
              <a:t/>
            </a:r>
            <a:br>
              <a:rPr lang="en-US" sz="2800" dirty="0"/>
            </a:br>
            <a:r>
              <a:rPr lang="en-US" sz="2800" dirty="0" smtClean="0"/>
              <a:t>Parcels In &amp; Acres Outside PFAs</a:t>
            </a:r>
            <a:r>
              <a:rPr lang="en-US" sz="2800" dirty="0"/>
              <a:t>*</a:t>
            </a:r>
          </a:p>
        </p:txBody>
      </p:sp>
      <p:sp>
        <p:nvSpPr>
          <p:cNvPr id="12" name="Rectangle 11"/>
          <p:cNvSpPr/>
          <p:nvPr/>
        </p:nvSpPr>
        <p:spPr>
          <a:xfrm>
            <a:off x="844276" y="5333836"/>
            <a:ext cx="7682504" cy="793773"/>
          </a:xfrm>
          <a:prstGeom prst="rect">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
          <p:cNvSpPr txBox="1"/>
          <p:nvPr/>
        </p:nvSpPr>
        <p:spPr>
          <a:xfrm>
            <a:off x="844276" y="5724624"/>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2,680 Acres</a:t>
            </a:r>
          </a:p>
        </p:txBody>
      </p:sp>
      <p:sp>
        <p:nvSpPr>
          <p:cNvPr id="14" name="TextBox 1"/>
          <p:cNvSpPr txBox="1"/>
          <p:nvPr/>
        </p:nvSpPr>
        <p:spPr>
          <a:xfrm>
            <a:off x="3579457" y="573904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7,971 Acres</a:t>
            </a:r>
          </a:p>
        </p:txBody>
      </p:sp>
      <p:sp>
        <p:nvSpPr>
          <p:cNvPr id="15" name="TextBox 1"/>
          <p:cNvSpPr txBox="1"/>
          <p:nvPr/>
        </p:nvSpPr>
        <p:spPr>
          <a:xfrm>
            <a:off x="6455036" y="573904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12,590 Acres</a:t>
            </a:r>
          </a:p>
        </p:txBody>
      </p:sp>
      <p:sp>
        <p:nvSpPr>
          <p:cNvPr id="16" name="TextBox 1"/>
          <p:cNvSpPr txBox="1"/>
          <p:nvPr/>
        </p:nvSpPr>
        <p:spPr>
          <a:xfrm>
            <a:off x="7832364" y="5746614"/>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12,957 Acres</a:t>
            </a:r>
          </a:p>
        </p:txBody>
      </p:sp>
      <p:sp>
        <p:nvSpPr>
          <p:cNvPr id="17" name="TextBox 1"/>
          <p:cNvSpPr txBox="1"/>
          <p:nvPr/>
        </p:nvSpPr>
        <p:spPr>
          <a:xfrm>
            <a:off x="4977404" y="573904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7,778 Acres</a:t>
            </a:r>
          </a:p>
        </p:txBody>
      </p:sp>
      <p:sp>
        <p:nvSpPr>
          <p:cNvPr id="18" name="TextBox 1"/>
          <p:cNvSpPr txBox="1"/>
          <p:nvPr/>
        </p:nvSpPr>
        <p:spPr>
          <a:xfrm>
            <a:off x="2120900" y="573322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6,295 Acres</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2458864354"/>
              </p:ext>
            </p:extLst>
          </p:nvPr>
        </p:nvGraphicFramePr>
        <p:xfrm>
          <a:off x="423333" y="1371600"/>
          <a:ext cx="82296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
          <p:cNvSpPr txBox="1"/>
          <p:nvPr/>
        </p:nvSpPr>
        <p:spPr>
          <a:xfrm>
            <a:off x="844276" y="533384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1,264 Parcels</a:t>
            </a:r>
          </a:p>
        </p:txBody>
      </p:sp>
      <p:sp>
        <p:nvSpPr>
          <p:cNvPr id="21" name="TextBox 1"/>
          <p:cNvSpPr txBox="1"/>
          <p:nvPr/>
        </p:nvSpPr>
        <p:spPr>
          <a:xfrm>
            <a:off x="2223496" y="5333839"/>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2,942 Parcels</a:t>
            </a:r>
          </a:p>
        </p:txBody>
      </p:sp>
      <p:sp>
        <p:nvSpPr>
          <p:cNvPr id="22" name="TextBox 1"/>
          <p:cNvSpPr txBox="1"/>
          <p:nvPr/>
        </p:nvSpPr>
        <p:spPr>
          <a:xfrm>
            <a:off x="3613324" y="5333836"/>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8,028 Parcels</a:t>
            </a:r>
          </a:p>
        </p:txBody>
      </p:sp>
      <p:sp>
        <p:nvSpPr>
          <p:cNvPr id="23" name="TextBox 1"/>
          <p:cNvSpPr txBox="1"/>
          <p:nvPr/>
        </p:nvSpPr>
        <p:spPr>
          <a:xfrm>
            <a:off x="5034180" y="534243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7,000 Parcels</a:t>
            </a:r>
          </a:p>
        </p:txBody>
      </p:sp>
      <p:sp>
        <p:nvSpPr>
          <p:cNvPr id="24" name="TextBox 1"/>
          <p:cNvSpPr txBox="1"/>
          <p:nvPr/>
        </p:nvSpPr>
        <p:spPr>
          <a:xfrm>
            <a:off x="6455036" y="533979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11,931 Parcels</a:t>
            </a:r>
          </a:p>
        </p:txBody>
      </p:sp>
      <p:sp>
        <p:nvSpPr>
          <p:cNvPr id="25" name="TextBox 1"/>
          <p:cNvSpPr txBox="1"/>
          <p:nvPr/>
        </p:nvSpPr>
        <p:spPr>
          <a:xfrm>
            <a:off x="7832364" y="5333837"/>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8,949 Parcels</a:t>
            </a:r>
          </a:p>
        </p:txBody>
      </p:sp>
      <p:sp>
        <p:nvSpPr>
          <p:cNvPr id="26" name="TextBox 25"/>
          <p:cNvSpPr txBox="1"/>
          <p:nvPr/>
        </p:nvSpPr>
        <p:spPr>
          <a:xfrm>
            <a:off x="464818" y="6131773"/>
            <a:ext cx="8526781" cy="276999"/>
          </a:xfrm>
          <a:prstGeom prst="rect">
            <a:avLst/>
          </a:prstGeom>
          <a:noFill/>
        </p:spPr>
        <p:txBody>
          <a:bodyPr wrap="square" rtlCol="0">
            <a:spAutoFit/>
          </a:bodyPr>
          <a:lstStyle/>
          <a:p>
            <a:r>
              <a:rPr lang="en-US" sz="1200" dirty="0">
                <a:solidFill>
                  <a:srgbClr val="C00000"/>
                </a:solidFill>
                <a:latin typeface="Comic Sans MS" panose="030F0702030302020204" pitchFamily="66" charset="0"/>
                <a:ea typeface="Verdana" pitchFamily="34" charset="0"/>
                <a:cs typeface="Microsoft Sans Serif" pitchFamily="34" charset="0"/>
              </a:rPr>
              <a:t>*Includes single family (detached, duplexes, townhouses, and condos) but not apartments/multifamily units.</a:t>
            </a:r>
          </a:p>
        </p:txBody>
      </p:sp>
    </p:spTree>
    <p:extLst>
      <p:ext uri="{BB962C8B-B14F-4D97-AF65-F5344CB8AC3E}">
        <p14:creationId xmlns:p14="http://schemas.microsoft.com/office/powerpoint/2010/main" val="1159774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64818" y="6131773"/>
            <a:ext cx="8526781" cy="276999"/>
          </a:xfrm>
          <a:prstGeom prst="rect">
            <a:avLst/>
          </a:prstGeom>
          <a:noFill/>
        </p:spPr>
        <p:txBody>
          <a:bodyPr wrap="square" rtlCol="0">
            <a:spAutoFit/>
          </a:bodyPr>
          <a:lstStyle/>
          <a:p>
            <a:r>
              <a:rPr lang="en-US" sz="1200" dirty="0">
                <a:solidFill>
                  <a:srgbClr val="C00000"/>
                </a:solidFill>
                <a:latin typeface="Comic Sans MS" panose="030F0702030302020204" pitchFamily="66" charset="0"/>
                <a:ea typeface="Verdana" pitchFamily="34" charset="0"/>
                <a:cs typeface="Microsoft Sans Serif" pitchFamily="34" charset="0"/>
              </a:rPr>
              <a:t>*Includes single family (detached, duplexes, townhouses, and condos) but not apartments/multifamily units.</a:t>
            </a:r>
          </a:p>
        </p:txBody>
      </p:sp>
      <p:sp>
        <p:nvSpPr>
          <p:cNvPr id="6" name="TextBox 5"/>
          <p:cNvSpPr txBox="1"/>
          <p:nvPr/>
        </p:nvSpPr>
        <p:spPr>
          <a:xfrm>
            <a:off x="5806440" y="6490156"/>
            <a:ext cx="2720340"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8" name="Title 2"/>
          <p:cNvSpPr txBox="1">
            <a:spLocks/>
          </p:cNvSpPr>
          <p:nvPr/>
        </p:nvSpPr>
        <p:spPr>
          <a:xfrm>
            <a:off x="297180" y="929640"/>
            <a:ext cx="8229600" cy="5875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r>
              <a:rPr lang="en-US" sz="2000" dirty="0" smtClean="0"/>
              <a:t>Western &amp; Southern Regions</a:t>
            </a:r>
            <a:endParaRPr lang="en-US" sz="2000" dirty="0"/>
          </a:p>
        </p:txBody>
      </p:sp>
      <p:sp>
        <p:nvSpPr>
          <p:cNvPr id="2" name="Title 1"/>
          <p:cNvSpPr>
            <a:spLocks noGrp="1"/>
          </p:cNvSpPr>
          <p:nvPr>
            <p:ph type="title"/>
          </p:nvPr>
        </p:nvSpPr>
        <p:spPr>
          <a:xfrm>
            <a:off x="457200" y="274320"/>
            <a:ext cx="8229600" cy="784860"/>
          </a:xfrm>
        </p:spPr>
        <p:txBody>
          <a:bodyPr>
            <a:noAutofit/>
          </a:bodyPr>
          <a:lstStyle/>
          <a:p>
            <a:r>
              <a:rPr lang="en-US" sz="2800" dirty="0"/>
              <a:t>Residential Development, </a:t>
            </a:r>
            <a:r>
              <a:rPr lang="en-US" sz="2800" dirty="0" smtClean="0"/>
              <a:t>1999-2012</a:t>
            </a:r>
            <a:r>
              <a:rPr lang="en-US" sz="2800" dirty="0"/>
              <a:t/>
            </a:r>
            <a:br>
              <a:rPr lang="en-US" sz="2800" dirty="0"/>
            </a:br>
            <a:r>
              <a:rPr lang="en-US" sz="2800" dirty="0" smtClean="0"/>
              <a:t>Parcels In &amp; Acres Outside PFAs</a:t>
            </a:r>
            <a:r>
              <a:rPr lang="en-US" sz="2800" dirty="0"/>
              <a:t>*</a:t>
            </a:r>
          </a:p>
        </p:txBody>
      </p:sp>
      <p:sp>
        <p:nvSpPr>
          <p:cNvPr id="12" name="Rectangle 11"/>
          <p:cNvSpPr/>
          <p:nvPr/>
        </p:nvSpPr>
        <p:spPr>
          <a:xfrm>
            <a:off x="844276" y="5333836"/>
            <a:ext cx="7682504" cy="793773"/>
          </a:xfrm>
          <a:prstGeom prst="rect">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
          <p:cNvSpPr txBox="1"/>
          <p:nvPr/>
        </p:nvSpPr>
        <p:spPr>
          <a:xfrm>
            <a:off x="844276" y="5724624"/>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2,680 Acres</a:t>
            </a:r>
          </a:p>
        </p:txBody>
      </p:sp>
      <p:sp>
        <p:nvSpPr>
          <p:cNvPr id="14" name="TextBox 1"/>
          <p:cNvSpPr txBox="1"/>
          <p:nvPr/>
        </p:nvSpPr>
        <p:spPr>
          <a:xfrm>
            <a:off x="3579457" y="573904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7,971 Acres</a:t>
            </a:r>
          </a:p>
        </p:txBody>
      </p:sp>
      <p:sp>
        <p:nvSpPr>
          <p:cNvPr id="15" name="TextBox 1"/>
          <p:cNvSpPr txBox="1"/>
          <p:nvPr/>
        </p:nvSpPr>
        <p:spPr>
          <a:xfrm>
            <a:off x="6455036" y="573904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12,590 Acres</a:t>
            </a:r>
          </a:p>
        </p:txBody>
      </p:sp>
      <p:sp>
        <p:nvSpPr>
          <p:cNvPr id="16" name="TextBox 1"/>
          <p:cNvSpPr txBox="1"/>
          <p:nvPr/>
        </p:nvSpPr>
        <p:spPr>
          <a:xfrm>
            <a:off x="7832364" y="5746614"/>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12,957 Acres</a:t>
            </a:r>
          </a:p>
        </p:txBody>
      </p:sp>
      <p:sp>
        <p:nvSpPr>
          <p:cNvPr id="17" name="TextBox 1"/>
          <p:cNvSpPr txBox="1"/>
          <p:nvPr/>
        </p:nvSpPr>
        <p:spPr>
          <a:xfrm>
            <a:off x="4977404" y="573904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7,778 Acres</a:t>
            </a:r>
          </a:p>
        </p:txBody>
      </p:sp>
      <p:sp>
        <p:nvSpPr>
          <p:cNvPr id="18" name="TextBox 1"/>
          <p:cNvSpPr txBox="1"/>
          <p:nvPr/>
        </p:nvSpPr>
        <p:spPr>
          <a:xfrm>
            <a:off x="2120900" y="573322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6,295 Acres</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2634531291"/>
              </p:ext>
            </p:extLst>
          </p:nvPr>
        </p:nvGraphicFramePr>
        <p:xfrm>
          <a:off x="423333" y="1371600"/>
          <a:ext cx="82296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
          <p:cNvSpPr txBox="1"/>
          <p:nvPr/>
        </p:nvSpPr>
        <p:spPr>
          <a:xfrm>
            <a:off x="844276" y="533384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1,264 Parcels</a:t>
            </a:r>
          </a:p>
        </p:txBody>
      </p:sp>
      <p:sp>
        <p:nvSpPr>
          <p:cNvPr id="21" name="TextBox 1"/>
          <p:cNvSpPr txBox="1"/>
          <p:nvPr/>
        </p:nvSpPr>
        <p:spPr>
          <a:xfrm>
            <a:off x="2223496" y="5333839"/>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2,942 Parcels</a:t>
            </a:r>
          </a:p>
        </p:txBody>
      </p:sp>
      <p:sp>
        <p:nvSpPr>
          <p:cNvPr id="22" name="TextBox 1"/>
          <p:cNvSpPr txBox="1"/>
          <p:nvPr/>
        </p:nvSpPr>
        <p:spPr>
          <a:xfrm>
            <a:off x="3613324" y="5333836"/>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8,028 Parcels</a:t>
            </a:r>
          </a:p>
        </p:txBody>
      </p:sp>
      <p:sp>
        <p:nvSpPr>
          <p:cNvPr id="23" name="TextBox 1"/>
          <p:cNvSpPr txBox="1"/>
          <p:nvPr/>
        </p:nvSpPr>
        <p:spPr>
          <a:xfrm>
            <a:off x="5034180" y="534243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7,000 Parcels</a:t>
            </a:r>
          </a:p>
        </p:txBody>
      </p:sp>
      <p:sp>
        <p:nvSpPr>
          <p:cNvPr id="24" name="TextBox 1"/>
          <p:cNvSpPr txBox="1"/>
          <p:nvPr/>
        </p:nvSpPr>
        <p:spPr>
          <a:xfrm>
            <a:off x="6455036" y="533979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11,931 Parcels</a:t>
            </a:r>
          </a:p>
        </p:txBody>
      </p:sp>
      <p:sp>
        <p:nvSpPr>
          <p:cNvPr id="25" name="TextBox 1"/>
          <p:cNvSpPr txBox="1"/>
          <p:nvPr/>
        </p:nvSpPr>
        <p:spPr>
          <a:xfrm>
            <a:off x="7832364" y="5333837"/>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8,949 Parcels</a:t>
            </a:r>
          </a:p>
        </p:txBody>
      </p:sp>
      <p:sp>
        <p:nvSpPr>
          <p:cNvPr id="26" name="TextBox 25"/>
          <p:cNvSpPr txBox="1"/>
          <p:nvPr/>
        </p:nvSpPr>
        <p:spPr>
          <a:xfrm>
            <a:off x="190499" y="1371598"/>
            <a:ext cx="8724901" cy="5037173"/>
          </a:xfrm>
          <a:prstGeom prst="rect">
            <a:avLst/>
          </a:prstGeom>
          <a:solidFill>
            <a:schemeClr val="bg1">
              <a:alpha val="70000"/>
            </a:schemeClr>
          </a:solidFill>
        </p:spPr>
        <p:txBody>
          <a:bodyPr wrap="square" rtlCol="0" anchor="ctr" anchorCtr="0">
            <a:noAutofit/>
          </a:bodyPr>
          <a:lstStyle/>
          <a:p>
            <a:r>
              <a:rPr lang="en-US" b="1" u="sng" dirty="0">
                <a:solidFill>
                  <a:prstClr val="black"/>
                </a:solidFill>
                <a:latin typeface="Comic Sans MS" panose="030F0702030302020204" pitchFamily="66" charset="0"/>
              </a:rPr>
              <a:t>Implications for Sustainable Growth Objectives</a:t>
            </a:r>
          </a:p>
          <a:p>
            <a:r>
              <a:rPr lang="en-US" dirty="0">
                <a:solidFill>
                  <a:prstClr val="black"/>
                </a:solidFill>
                <a:latin typeface="Comic Sans MS" panose="030F0702030302020204" pitchFamily="66" charset="0"/>
                <a:ea typeface="Verdana" pitchFamily="34" charset="0"/>
                <a:cs typeface="Microsoft Sans Serif" pitchFamily="34" charset="0"/>
              </a:rPr>
              <a:t>Counties in the Western and Southern Regions have notably lower percents of parcels built in PFAs and correspondingly higher percents residential acres developed outside of PFA than counties in the Metro regions.  However, populations are smaller &amp; so too are absolute acreage losses.</a:t>
            </a:r>
          </a:p>
        </p:txBody>
      </p:sp>
    </p:spTree>
    <p:extLst>
      <p:ext uri="{BB962C8B-B14F-4D97-AF65-F5344CB8AC3E}">
        <p14:creationId xmlns:p14="http://schemas.microsoft.com/office/powerpoint/2010/main" val="220641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1494"/>
            <a:ext cx="8229600" cy="1019126"/>
          </a:xfrm>
        </p:spPr>
        <p:txBody>
          <a:bodyPr>
            <a:normAutofit/>
          </a:bodyPr>
          <a:lstStyle/>
          <a:p>
            <a:r>
              <a:rPr lang="en-US" sz="2800" dirty="0"/>
              <a:t>Residential Development, </a:t>
            </a:r>
            <a:r>
              <a:rPr lang="en-US" sz="2800" dirty="0" smtClean="0"/>
              <a:t>1999-2012</a:t>
            </a:r>
            <a:r>
              <a:rPr lang="en-US" sz="2800" dirty="0"/>
              <a:t/>
            </a:r>
            <a:br>
              <a:rPr lang="en-US" sz="2800" dirty="0"/>
            </a:br>
            <a:r>
              <a:rPr lang="en-US" sz="2800" dirty="0" smtClean="0"/>
              <a:t>Parcels In &amp; </a:t>
            </a:r>
            <a:r>
              <a:rPr lang="en-US" sz="2800" dirty="0"/>
              <a:t>Acres </a:t>
            </a:r>
            <a:r>
              <a:rPr lang="en-US" sz="2800" dirty="0" smtClean="0"/>
              <a:t>Outside </a:t>
            </a:r>
            <a:r>
              <a:rPr lang="en-US" sz="2800" dirty="0"/>
              <a:t>PFAs*</a:t>
            </a:r>
          </a:p>
        </p:txBody>
      </p:sp>
      <p:sp>
        <p:nvSpPr>
          <p:cNvPr id="6" name="TextBox 5"/>
          <p:cNvSpPr txBox="1"/>
          <p:nvPr/>
        </p:nvSpPr>
        <p:spPr>
          <a:xfrm>
            <a:off x="5810785" y="6490156"/>
            <a:ext cx="2769335"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9" name="Title 2"/>
          <p:cNvSpPr txBox="1">
            <a:spLocks/>
          </p:cNvSpPr>
          <p:nvPr/>
        </p:nvSpPr>
        <p:spPr>
          <a:xfrm>
            <a:off x="350520" y="933054"/>
            <a:ext cx="8229600" cy="5875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r>
              <a:rPr lang="en-US" sz="2000" dirty="0" smtClean="0"/>
              <a:t>Eastern Shore Regions</a:t>
            </a:r>
            <a:endParaRPr lang="en-US" sz="2000" dirty="0"/>
          </a:p>
        </p:txBody>
      </p:sp>
      <p:sp>
        <p:nvSpPr>
          <p:cNvPr id="12" name="Rectangle 11"/>
          <p:cNvSpPr/>
          <p:nvPr/>
        </p:nvSpPr>
        <p:spPr>
          <a:xfrm>
            <a:off x="581535" y="5317408"/>
            <a:ext cx="8077200" cy="828626"/>
          </a:xfrm>
          <a:prstGeom prst="rect">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
          <p:cNvSpPr txBox="1"/>
          <p:nvPr/>
        </p:nvSpPr>
        <p:spPr>
          <a:xfrm>
            <a:off x="7153063" y="5764425"/>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4,034 Acres</a:t>
            </a:r>
          </a:p>
        </p:txBody>
      </p:sp>
      <p:sp>
        <p:nvSpPr>
          <p:cNvPr id="14" name="TextBox 1"/>
          <p:cNvSpPr txBox="1"/>
          <p:nvPr/>
        </p:nvSpPr>
        <p:spPr>
          <a:xfrm>
            <a:off x="3815129" y="5765039"/>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4,054 Acres</a:t>
            </a:r>
          </a:p>
        </p:txBody>
      </p:sp>
      <p:sp>
        <p:nvSpPr>
          <p:cNvPr id="15" name="TextBox 1"/>
          <p:cNvSpPr txBox="1"/>
          <p:nvPr/>
        </p:nvSpPr>
        <p:spPr>
          <a:xfrm>
            <a:off x="3049593" y="5772764"/>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3,540 Acres</a:t>
            </a:r>
          </a:p>
        </p:txBody>
      </p:sp>
      <p:sp>
        <p:nvSpPr>
          <p:cNvPr id="16" name="TextBox 1"/>
          <p:cNvSpPr txBox="1"/>
          <p:nvPr/>
        </p:nvSpPr>
        <p:spPr>
          <a:xfrm>
            <a:off x="2284057" y="573837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1,691 Acres</a:t>
            </a:r>
          </a:p>
        </p:txBody>
      </p:sp>
      <p:sp>
        <p:nvSpPr>
          <p:cNvPr id="17" name="TextBox 1"/>
          <p:cNvSpPr txBox="1"/>
          <p:nvPr/>
        </p:nvSpPr>
        <p:spPr>
          <a:xfrm>
            <a:off x="5547036" y="575867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2,260 Acres</a:t>
            </a:r>
          </a:p>
        </p:txBody>
      </p:sp>
      <p:sp>
        <p:nvSpPr>
          <p:cNvPr id="18" name="TextBox 1"/>
          <p:cNvSpPr txBox="1"/>
          <p:nvPr/>
        </p:nvSpPr>
        <p:spPr>
          <a:xfrm>
            <a:off x="7927066" y="5748355"/>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171,850 Acres</a:t>
            </a:r>
          </a:p>
        </p:txBody>
      </p:sp>
      <p:sp>
        <p:nvSpPr>
          <p:cNvPr id="19" name="TextBox 1"/>
          <p:cNvSpPr txBox="1"/>
          <p:nvPr/>
        </p:nvSpPr>
        <p:spPr>
          <a:xfrm>
            <a:off x="1397871" y="5730193"/>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7,088 Acres</a:t>
            </a:r>
          </a:p>
        </p:txBody>
      </p:sp>
      <p:sp>
        <p:nvSpPr>
          <p:cNvPr id="20" name="TextBox 1"/>
          <p:cNvSpPr txBox="1"/>
          <p:nvPr/>
        </p:nvSpPr>
        <p:spPr>
          <a:xfrm>
            <a:off x="640802" y="5748355"/>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3,381 Acres</a:t>
            </a:r>
          </a:p>
        </p:txBody>
      </p:sp>
      <p:sp>
        <p:nvSpPr>
          <p:cNvPr id="21" name="TextBox 1"/>
          <p:cNvSpPr txBox="1"/>
          <p:nvPr/>
        </p:nvSpPr>
        <p:spPr>
          <a:xfrm>
            <a:off x="6317602" y="577683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4,744 Acres</a:t>
            </a:r>
          </a:p>
        </p:txBody>
      </p:sp>
      <p:sp>
        <p:nvSpPr>
          <p:cNvPr id="22" name="TextBox 1"/>
          <p:cNvSpPr txBox="1"/>
          <p:nvPr/>
        </p:nvSpPr>
        <p:spPr>
          <a:xfrm>
            <a:off x="4781500" y="577094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2,970 Acres</a:t>
            </a:r>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2934407914"/>
              </p:ext>
            </p:extLst>
          </p:nvPr>
        </p:nvGraphicFramePr>
        <p:xfrm>
          <a:off x="152400" y="1371600"/>
          <a:ext cx="8839200" cy="4038599"/>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1"/>
          <p:cNvSpPr txBox="1"/>
          <p:nvPr/>
        </p:nvSpPr>
        <p:spPr>
          <a:xfrm>
            <a:off x="640802" y="5321997"/>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2,011 Parcels</a:t>
            </a:r>
          </a:p>
        </p:txBody>
      </p:sp>
      <p:sp>
        <p:nvSpPr>
          <p:cNvPr id="25" name="TextBox 1"/>
          <p:cNvSpPr txBox="1"/>
          <p:nvPr/>
        </p:nvSpPr>
        <p:spPr>
          <a:xfrm>
            <a:off x="1431738" y="531740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6,925 Parcels</a:t>
            </a:r>
          </a:p>
        </p:txBody>
      </p:sp>
      <p:sp>
        <p:nvSpPr>
          <p:cNvPr id="26" name="TextBox 1"/>
          <p:cNvSpPr txBox="1"/>
          <p:nvPr/>
        </p:nvSpPr>
        <p:spPr>
          <a:xfrm>
            <a:off x="2330176" y="5337179"/>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1,476 Parcels</a:t>
            </a:r>
          </a:p>
        </p:txBody>
      </p:sp>
      <p:sp>
        <p:nvSpPr>
          <p:cNvPr id="27" name="TextBox 1"/>
          <p:cNvSpPr txBox="1"/>
          <p:nvPr/>
        </p:nvSpPr>
        <p:spPr>
          <a:xfrm>
            <a:off x="3049593" y="533287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3,993 Parcels</a:t>
            </a:r>
          </a:p>
        </p:txBody>
      </p:sp>
      <p:sp>
        <p:nvSpPr>
          <p:cNvPr id="28" name="TextBox 1"/>
          <p:cNvSpPr txBox="1"/>
          <p:nvPr/>
        </p:nvSpPr>
        <p:spPr>
          <a:xfrm>
            <a:off x="3888466" y="5339221"/>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3,469 Parcels</a:t>
            </a:r>
          </a:p>
        </p:txBody>
      </p:sp>
      <p:sp>
        <p:nvSpPr>
          <p:cNvPr id="29" name="TextBox 1"/>
          <p:cNvSpPr txBox="1"/>
          <p:nvPr/>
        </p:nvSpPr>
        <p:spPr>
          <a:xfrm>
            <a:off x="7927066" y="532200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231,212 Parcels</a:t>
            </a:r>
          </a:p>
        </p:txBody>
      </p:sp>
      <p:sp>
        <p:nvSpPr>
          <p:cNvPr id="30" name="TextBox 1"/>
          <p:cNvSpPr txBox="1"/>
          <p:nvPr/>
        </p:nvSpPr>
        <p:spPr>
          <a:xfrm>
            <a:off x="4781500" y="5339221"/>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2,208 Parcels</a:t>
            </a:r>
          </a:p>
        </p:txBody>
      </p:sp>
      <p:sp>
        <p:nvSpPr>
          <p:cNvPr id="31" name="TextBox 1"/>
          <p:cNvSpPr txBox="1"/>
          <p:nvPr/>
        </p:nvSpPr>
        <p:spPr>
          <a:xfrm>
            <a:off x="5547036" y="5337893"/>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3,381 Acres</a:t>
            </a:r>
          </a:p>
        </p:txBody>
      </p:sp>
      <p:sp>
        <p:nvSpPr>
          <p:cNvPr id="32" name="TextBox 1"/>
          <p:cNvSpPr txBox="1"/>
          <p:nvPr/>
        </p:nvSpPr>
        <p:spPr>
          <a:xfrm>
            <a:off x="6317602" y="5350477"/>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1,255 Parcels</a:t>
            </a:r>
          </a:p>
        </p:txBody>
      </p:sp>
      <p:sp>
        <p:nvSpPr>
          <p:cNvPr id="33" name="TextBox 1"/>
          <p:cNvSpPr txBox="1"/>
          <p:nvPr/>
        </p:nvSpPr>
        <p:spPr>
          <a:xfrm>
            <a:off x="7161530" y="5350477"/>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6,540 Parcels</a:t>
            </a:r>
          </a:p>
        </p:txBody>
      </p:sp>
      <p:sp>
        <p:nvSpPr>
          <p:cNvPr id="34" name="TextBox 33"/>
          <p:cNvSpPr txBox="1"/>
          <p:nvPr/>
        </p:nvSpPr>
        <p:spPr>
          <a:xfrm>
            <a:off x="464818" y="6131773"/>
            <a:ext cx="8526781" cy="276999"/>
          </a:xfrm>
          <a:prstGeom prst="rect">
            <a:avLst/>
          </a:prstGeom>
          <a:noFill/>
        </p:spPr>
        <p:txBody>
          <a:bodyPr wrap="square" rtlCol="0">
            <a:spAutoFit/>
          </a:bodyPr>
          <a:lstStyle/>
          <a:p>
            <a:r>
              <a:rPr lang="en-US" sz="1200" dirty="0">
                <a:solidFill>
                  <a:srgbClr val="C00000"/>
                </a:solidFill>
                <a:latin typeface="Comic Sans MS" panose="030F0702030302020204" pitchFamily="66" charset="0"/>
                <a:ea typeface="Verdana" pitchFamily="34" charset="0"/>
                <a:cs typeface="Microsoft Sans Serif" pitchFamily="34" charset="0"/>
              </a:rPr>
              <a:t>*Includes single family (detached, duplexes, townhouses, and condos) but not apartments/multifamily units.</a:t>
            </a:r>
          </a:p>
        </p:txBody>
      </p:sp>
    </p:spTree>
    <p:extLst>
      <p:ext uri="{BB962C8B-B14F-4D97-AF65-F5344CB8AC3E}">
        <p14:creationId xmlns:p14="http://schemas.microsoft.com/office/powerpoint/2010/main" val="415299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464818" y="6131773"/>
            <a:ext cx="8526781" cy="276999"/>
          </a:xfrm>
          <a:prstGeom prst="rect">
            <a:avLst/>
          </a:prstGeom>
          <a:noFill/>
        </p:spPr>
        <p:txBody>
          <a:bodyPr wrap="square" rtlCol="0">
            <a:spAutoFit/>
          </a:bodyPr>
          <a:lstStyle/>
          <a:p>
            <a:r>
              <a:rPr lang="en-US" sz="1200" dirty="0">
                <a:solidFill>
                  <a:srgbClr val="C00000"/>
                </a:solidFill>
                <a:latin typeface="Comic Sans MS" panose="030F0702030302020204" pitchFamily="66" charset="0"/>
                <a:ea typeface="Verdana" pitchFamily="34" charset="0"/>
                <a:cs typeface="Microsoft Sans Serif" pitchFamily="34" charset="0"/>
              </a:rPr>
              <a:t>*Includes single family (detached, duplexes, townhouses, and condos) but not apartments/multifamily units.</a:t>
            </a:r>
          </a:p>
        </p:txBody>
      </p:sp>
      <p:sp>
        <p:nvSpPr>
          <p:cNvPr id="3" name="Title 2"/>
          <p:cNvSpPr>
            <a:spLocks noGrp="1"/>
          </p:cNvSpPr>
          <p:nvPr>
            <p:ph type="title"/>
          </p:nvPr>
        </p:nvSpPr>
        <p:spPr>
          <a:xfrm>
            <a:off x="457200" y="131494"/>
            <a:ext cx="8229600" cy="1019126"/>
          </a:xfrm>
        </p:spPr>
        <p:txBody>
          <a:bodyPr>
            <a:normAutofit/>
          </a:bodyPr>
          <a:lstStyle/>
          <a:p>
            <a:r>
              <a:rPr lang="en-US" sz="2800" dirty="0"/>
              <a:t>Residential Development, </a:t>
            </a:r>
            <a:r>
              <a:rPr lang="en-US" sz="2800" dirty="0" smtClean="0"/>
              <a:t>1999-2012</a:t>
            </a:r>
            <a:r>
              <a:rPr lang="en-US" sz="2800" dirty="0"/>
              <a:t/>
            </a:r>
            <a:br>
              <a:rPr lang="en-US" sz="2800" dirty="0"/>
            </a:br>
            <a:r>
              <a:rPr lang="en-US" sz="2800" dirty="0" smtClean="0"/>
              <a:t>Parcels In &amp; </a:t>
            </a:r>
            <a:r>
              <a:rPr lang="en-US" sz="2800" dirty="0"/>
              <a:t>Acres </a:t>
            </a:r>
            <a:r>
              <a:rPr lang="en-US" sz="2800" dirty="0" smtClean="0"/>
              <a:t>Outside </a:t>
            </a:r>
            <a:r>
              <a:rPr lang="en-US" sz="2800" dirty="0"/>
              <a:t>PFAs*</a:t>
            </a:r>
          </a:p>
        </p:txBody>
      </p:sp>
      <p:sp>
        <p:nvSpPr>
          <p:cNvPr id="6" name="TextBox 5"/>
          <p:cNvSpPr txBox="1"/>
          <p:nvPr/>
        </p:nvSpPr>
        <p:spPr>
          <a:xfrm>
            <a:off x="5810785" y="6490156"/>
            <a:ext cx="2769335"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9" name="Title 2"/>
          <p:cNvSpPr txBox="1">
            <a:spLocks/>
          </p:cNvSpPr>
          <p:nvPr/>
        </p:nvSpPr>
        <p:spPr>
          <a:xfrm>
            <a:off x="350520" y="933054"/>
            <a:ext cx="8229600" cy="5875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r>
              <a:rPr lang="en-US" sz="2000" dirty="0" smtClean="0"/>
              <a:t>Eastern Shore Regions</a:t>
            </a:r>
            <a:endParaRPr lang="en-US" sz="2000" dirty="0"/>
          </a:p>
        </p:txBody>
      </p:sp>
      <p:sp>
        <p:nvSpPr>
          <p:cNvPr id="12" name="Rectangle 11"/>
          <p:cNvSpPr/>
          <p:nvPr/>
        </p:nvSpPr>
        <p:spPr>
          <a:xfrm>
            <a:off x="581535" y="5317408"/>
            <a:ext cx="8077200" cy="828626"/>
          </a:xfrm>
          <a:prstGeom prst="rect">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
          <p:cNvSpPr txBox="1"/>
          <p:nvPr/>
        </p:nvSpPr>
        <p:spPr>
          <a:xfrm>
            <a:off x="7153063" y="5764425"/>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4,034 Acres</a:t>
            </a:r>
          </a:p>
        </p:txBody>
      </p:sp>
      <p:sp>
        <p:nvSpPr>
          <p:cNvPr id="14" name="TextBox 1"/>
          <p:cNvSpPr txBox="1"/>
          <p:nvPr/>
        </p:nvSpPr>
        <p:spPr>
          <a:xfrm>
            <a:off x="3815129" y="5765039"/>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4,054 Acres</a:t>
            </a:r>
          </a:p>
        </p:txBody>
      </p:sp>
      <p:sp>
        <p:nvSpPr>
          <p:cNvPr id="15" name="TextBox 1"/>
          <p:cNvSpPr txBox="1"/>
          <p:nvPr/>
        </p:nvSpPr>
        <p:spPr>
          <a:xfrm>
            <a:off x="3049593" y="5772764"/>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3,540 Acres</a:t>
            </a:r>
          </a:p>
        </p:txBody>
      </p:sp>
      <p:sp>
        <p:nvSpPr>
          <p:cNvPr id="16" name="TextBox 1"/>
          <p:cNvSpPr txBox="1"/>
          <p:nvPr/>
        </p:nvSpPr>
        <p:spPr>
          <a:xfrm>
            <a:off x="2284057" y="573837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1,691 Acres</a:t>
            </a:r>
          </a:p>
        </p:txBody>
      </p:sp>
      <p:sp>
        <p:nvSpPr>
          <p:cNvPr id="17" name="TextBox 1"/>
          <p:cNvSpPr txBox="1"/>
          <p:nvPr/>
        </p:nvSpPr>
        <p:spPr>
          <a:xfrm>
            <a:off x="5547036" y="575867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2,260 Acres</a:t>
            </a:r>
          </a:p>
        </p:txBody>
      </p:sp>
      <p:sp>
        <p:nvSpPr>
          <p:cNvPr id="18" name="TextBox 1"/>
          <p:cNvSpPr txBox="1"/>
          <p:nvPr/>
        </p:nvSpPr>
        <p:spPr>
          <a:xfrm>
            <a:off x="7927066" y="5748355"/>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171,850 Acres</a:t>
            </a:r>
          </a:p>
        </p:txBody>
      </p:sp>
      <p:sp>
        <p:nvSpPr>
          <p:cNvPr id="19" name="TextBox 1"/>
          <p:cNvSpPr txBox="1"/>
          <p:nvPr/>
        </p:nvSpPr>
        <p:spPr>
          <a:xfrm>
            <a:off x="1397871" y="5730193"/>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7,088 Acres</a:t>
            </a:r>
          </a:p>
        </p:txBody>
      </p:sp>
      <p:sp>
        <p:nvSpPr>
          <p:cNvPr id="20" name="TextBox 1"/>
          <p:cNvSpPr txBox="1"/>
          <p:nvPr/>
        </p:nvSpPr>
        <p:spPr>
          <a:xfrm>
            <a:off x="640802" y="5748355"/>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3,381 Acres</a:t>
            </a:r>
          </a:p>
        </p:txBody>
      </p:sp>
      <p:sp>
        <p:nvSpPr>
          <p:cNvPr id="21" name="TextBox 1"/>
          <p:cNvSpPr txBox="1"/>
          <p:nvPr/>
        </p:nvSpPr>
        <p:spPr>
          <a:xfrm>
            <a:off x="6317602" y="5776832"/>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4,744 Acres</a:t>
            </a:r>
          </a:p>
        </p:txBody>
      </p:sp>
      <p:sp>
        <p:nvSpPr>
          <p:cNvPr id="22" name="TextBox 1"/>
          <p:cNvSpPr txBox="1"/>
          <p:nvPr/>
        </p:nvSpPr>
        <p:spPr>
          <a:xfrm>
            <a:off x="4781500" y="577094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2,970 Acres</a:t>
            </a:r>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563115679"/>
              </p:ext>
            </p:extLst>
          </p:nvPr>
        </p:nvGraphicFramePr>
        <p:xfrm>
          <a:off x="152400" y="1371600"/>
          <a:ext cx="8839200" cy="4038599"/>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1"/>
          <p:cNvSpPr txBox="1"/>
          <p:nvPr/>
        </p:nvSpPr>
        <p:spPr>
          <a:xfrm>
            <a:off x="640802" y="5321997"/>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2,011 Parcels</a:t>
            </a:r>
          </a:p>
        </p:txBody>
      </p:sp>
      <p:sp>
        <p:nvSpPr>
          <p:cNvPr id="25" name="TextBox 1"/>
          <p:cNvSpPr txBox="1"/>
          <p:nvPr/>
        </p:nvSpPr>
        <p:spPr>
          <a:xfrm>
            <a:off x="1431738" y="531740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6,925 Parcels</a:t>
            </a:r>
          </a:p>
        </p:txBody>
      </p:sp>
      <p:sp>
        <p:nvSpPr>
          <p:cNvPr id="26" name="TextBox 1"/>
          <p:cNvSpPr txBox="1"/>
          <p:nvPr/>
        </p:nvSpPr>
        <p:spPr>
          <a:xfrm>
            <a:off x="2330176" y="5337179"/>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1,476 Parcels</a:t>
            </a:r>
          </a:p>
        </p:txBody>
      </p:sp>
      <p:sp>
        <p:nvSpPr>
          <p:cNvPr id="27" name="TextBox 1"/>
          <p:cNvSpPr txBox="1"/>
          <p:nvPr/>
        </p:nvSpPr>
        <p:spPr>
          <a:xfrm>
            <a:off x="3049593" y="5332878"/>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3,993 Parcels</a:t>
            </a:r>
          </a:p>
        </p:txBody>
      </p:sp>
      <p:sp>
        <p:nvSpPr>
          <p:cNvPr id="28" name="TextBox 1"/>
          <p:cNvSpPr txBox="1"/>
          <p:nvPr/>
        </p:nvSpPr>
        <p:spPr>
          <a:xfrm>
            <a:off x="3888466" y="5339221"/>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3,469 Parcels</a:t>
            </a:r>
          </a:p>
        </p:txBody>
      </p:sp>
      <p:sp>
        <p:nvSpPr>
          <p:cNvPr id="29" name="TextBox 1"/>
          <p:cNvSpPr txBox="1"/>
          <p:nvPr/>
        </p:nvSpPr>
        <p:spPr>
          <a:xfrm>
            <a:off x="7927066" y="5322000"/>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231,212 Parcels</a:t>
            </a:r>
          </a:p>
        </p:txBody>
      </p:sp>
      <p:sp>
        <p:nvSpPr>
          <p:cNvPr id="30" name="TextBox 1"/>
          <p:cNvSpPr txBox="1"/>
          <p:nvPr/>
        </p:nvSpPr>
        <p:spPr>
          <a:xfrm>
            <a:off x="4781500" y="5339221"/>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2,208 Parcels</a:t>
            </a:r>
          </a:p>
        </p:txBody>
      </p:sp>
      <p:sp>
        <p:nvSpPr>
          <p:cNvPr id="31" name="TextBox 1"/>
          <p:cNvSpPr txBox="1"/>
          <p:nvPr/>
        </p:nvSpPr>
        <p:spPr>
          <a:xfrm>
            <a:off x="5547036" y="5337893"/>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3,381 Acres</a:t>
            </a:r>
          </a:p>
        </p:txBody>
      </p:sp>
      <p:sp>
        <p:nvSpPr>
          <p:cNvPr id="32" name="TextBox 1"/>
          <p:cNvSpPr txBox="1"/>
          <p:nvPr/>
        </p:nvSpPr>
        <p:spPr>
          <a:xfrm>
            <a:off x="6317602" y="5350477"/>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1,255 Parcels</a:t>
            </a:r>
          </a:p>
        </p:txBody>
      </p:sp>
      <p:sp>
        <p:nvSpPr>
          <p:cNvPr id="33" name="TextBox 1"/>
          <p:cNvSpPr txBox="1"/>
          <p:nvPr/>
        </p:nvSpPr>
        <p:spPr>
          <a:xfrm>
            <a:off x="7161530" y="5350477"/>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6,540 Parcels</a:t>
            </a:r>
          </a:p>
        </p:txBody>
      </p:sp>
      <p:sp>
        <p:nvSpPr>
          <p:cNvPr id="34" name="TextBox 33"/>
          <p:cNvSpPr txBox="1"/>
          <p:nvPr/>
        </p:nvSpPr>
        <p:spPr>
          <a:xfrm>
            <a:off x="228600" y="1371600"/>
            <a:ext cx="8542020" cy="5037172"/>
          </a:xfrm>
          <a:prstGeom prst="rect">
            <a:avLst/>
          </a:prstGeom>
          <a:solidFill>
            <a:schemeClr val="bg1">
              <a:alpha val="70000"/>
            </a:schemeClr>
          </a:solidFill>
        </p:spPr>
        <p:txBody>
          <a:bodyPr wrap="square" rtlCol="0" anchor="ctr" anchorCtr="0">
            <a:noAutofit/>
          </a:bodyPr>
          <a:lstStyle/>
          <a:p>
            <a:r>
              <a:rPr lang="en-US" b="1" u="sng" dirty="0">
                <a:solidFill>
                  <a:prstClr val="black"/>
                </a:solidFill>
                <a:latin typeface="Comic Sans MS" panose="030F0702030302020204" pitchFamily="66" charset="0"/>
              </a:rPr>
              <a:t>Implications for Sustainable Growth Objectives</a:t>
            </a:r>
          </a:p>
          <a:p>
            <a:r>
              <a:rPr lang="en-US" dirty="0">
                <a:solidFill>
                  <a:prstClr val="black"/>
                </a:solidFill>
                <a:latin typeface="Comic Sans MS" panose="030F0702030302020204" pitchFamily="66" charset="0"/>
                <a:ea typeface="Verdana" pitchFamily="34" charset="0"/>
                <a:cs typeface="Microsoft Sans Serif" pitchFamily="34" charset="0"/>
              </a:rPr>
              <a:t>Like the Western and Southern Regions, the Eastern Shore Regions have generally lower percents of parcels developed in the PFAs and higher percents of acres developed outside the PFAs. Also as in </a:t>
            </a:r>
            <a:r>
              <a:rPr lang="en-US" dirty="0" smtClean="0">
                <a:solidFill>
                  <a:prstClr val="black"/>
                </a:solidFill>
                <a:latin typeface="Comic Sans MS" panose="030F0702030302020204" pitchFamily="66" charset="0"/>
                <a:ea typeface="Verdana" pitchFamily="34" charset="0"/>
                <a:cs typeface="Microsoft Sans Serif" pitchFamily="34" charset="0"/>
              </a:rPr>
              <a:t>those Regions, </a:t>
            </a:r>
            <a:r>
              <a:rPr lang="en-US" dirty="0">
                <a:solidFill>
                  <a:prstClr val="black"/>
                </a:solidFill>
                <a:latin typeface="Comic Sans MS" panose="030F0702030302020204" pitchFamily="66" charset="0"/>
                <a:ea typeface="Verdana" pitchFamily="34" charset="0"/>
                <a:cs typeface="Microsoft Sans Serif" pitchFamily="34" charset="0"/>
              </a:rPr>
              <a:t>populations are smaller &amp; so too are the absolute acreage losses.</a:t>
            </a:r>
          </a:p>
        </p:txBody>
      </p:sp>
    </p:spTree>
    <p:extLst>
      <p:ext uri="{BB962C8B-B14F-4D97-AF65-F5344CB8AC3E}">
        <p14:creationId xmlns:p14="http://schemas.microsoft.com/office/powerpoint/2010/main" val="216125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Background, </a:t>
            </a:r>
            <a:r>
              <a:rPr lang="en-US" dirty="0"/>
              <a:t>Purpose</a:t>
            </a:r>
          </a:p>
          <a:p>
            <a:r>
              <a:rPr lang="en-US" dirty="0"/>
              <a:t>Screening </a:t>
            </a:r>
            <a:r>
              <a:rPr lang="en-US" dirty="0" smtClean="0"/>
              <a:t>criteria</a:t>
            </a:r>
          </a:p>
          <a:p>
            <a:r>
              <a:rPr lang="en-US" dirty="0" smtClean="0"/>
              <a:t>Some important issues</a:t>
            </a:r>
          </a:p>
          <a:p>
            <a:r>
              <a:rPr lang="en-US" dirty="0" smtClean="0"/>
              <a:t>Objectives &amp; Indicators</a:t>
            </a:r>
          </a:p>
          <a:p>
            <a:pPr lvl="1"/>
            <a:r>
              <a:rPr lang="en-US" dirty="0" smtClean="0"/>
              <a:t>Composite indicators</a:t>
            </a:r>
          </a:p>
          <a:p>
            <a:pPr lvl="1"/>
            <a:r>
              <a:rPr lang="en-US" dirty="0" smtClean="0"/>
              <a:t>Individual indicators &amp; measures of progress</a:t>
            </a:r>
          </a:p>
          <a:p>
            <a:r>
              <a:rPr lang="en-US" dirty="0" smtClean="0"/>
              <a:t>Commission discussion, </a:t>
            </a:r>
            <a:r>
              <a:rPr lang="en-US" dirty="0"/>
              <a:t>input</a:t>
            </a:r>
          </a:p>
          <a:p>
            <a:r>
              <a:rPr lang="en-US" dirty="0"/>
              <a:t>Subsequent plans</a:t>
            </a:r>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847732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2738"/>
            <a:ext cx="8229600" cy="639762"/>
          </a:xfrm>
        </p:spPr>
        <p:txBody>
          <a:bodyPr>
            <a:normAutofit fontScale="90000"/>
          </a:bodyPr>
          <a:lstStyle/>
          <a:p>
            <a:r>
              <a:rPr lang="en-US" sz="2800" dirty="0" smtClean="0"/>
              <a:t>Comparison: Percent of Residential Parcels versus Total Units* Built Inside PFAs, 2007-2012</a:t>
            </a:r>
            <a:endParaRPr lang="en-US" sz="2800" dirty="0"/>
          </a:p>
        </p:txBody>
      </p:sp>
      <p:sp>
        <p:nvSpPr>
          <p:cNvPr id="8" name="TextBox 7"/>
          <p:cNvSpPr txBox="1"/>
          <p:nvPr/>
        </p:nvSpPr>
        <p:spPr>
          <a:xfrm>
            <a:off x="5791200" y="6477000"/>
            <a:ext cx="3124200"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err="1">
                <a:solidFill>
                  <a:prstClr val="black"/>
                </a:solidFill>
                <a:latin typeface="Comic Sans MS" panose="030F0702030302020204" pitchFamily="66" charset="0"/>
                <a:ea typeface="Verdana" pitchFamily="34" charset="0"/>
                <a:cs typeface="Microsoft Sans Serif" pitchFamily="34" charset="0"/>
              </a:rPr>
              <a:t>Md</a:t>
            </a:r>
            <a:r>
              <a:rPr lang="en-US" sz="900" i="1" dirty="0">
                <a:solidFill>
                  <a:prstClr val="black"/>
                </a:solidFill>
                <a:latin typeface="Comic Sans MS" panose="030F0702030302020204" pitchFamily="66" charset="0"/>
                <a:ea typeface="Verdana" pitchFamily="34" charset="0"/>
                <a:cs typeface="Microsoft Sans Serif" pitchFamily="34" charset="0"/>
              </a:rPr>
              <a:t> </a:t>
            </a:r>
            <a:r>
              <a:rPr lang="en-US" sz="900" i="1" dirty="0" err="1">
                <a:solidFill>
                  <a:prstClr val="black"/>
                </a:solidFill>
                <a:latin typeface="Comic Sans MS" panose="030F0702030302020204" pitchFamily="66" charset="0"/>
                <a:ea typeface="Verdana" pitchFamily="34" charset="0"/>
                <a:cs typeface="Microsoft Sans Serif" pitchFamily="34" charset="0"/>
              </a:rPr>
              <a:t>PropertyView</a:t>
            </a:r>
            <a:r>
              <a:rPr lang="en-US" sz="900" i="1" dirty="0">
                <a:solidFill>
                  <a:prstClr val="black"/>
                </a:solidFill>
                <a:latin typeface="Comic Sans MS" panose="030F0702030302020204" pitchFamily="66" charset="0"/>
                <a:ea typeface="Verdana" pitchFamily="34" charset="0"/>
                <a:cs typeface="Microsoft Sans Serif" pitchFamily="34" charset="0"/>
              </a:rPr>
              <a:t> </a:t>
            </a:r>
            <a:r>
              <a:rPr lang="en-US" sz="900" dirty="0">
                <a:solidFill>
                  <a:prstClr val="black"/>
                </a:solidFill>
                <a:latin typeface="Comic Sans MS" panose="030F0702030302020204" pitchFamily="66" charset="0"/>
                <a:ea typeface="Verdana" pitchFamily="34" charset="0"/>
                <a:cs typeface="Microsoft Sans Serif" pitchFamily="34" charset="0"/>
              </a:rPr>
              <a:t>and U.S. Census Bureau</a:t>
            </a:r>
          </a:p>
        </p:txBody>
      </p:sp>
      <p:sp>
        <p:nvSpPr>
          <p:cNvPr id="5" name="TextBox 4"/>
          <p:cNvSpPr txBox="1"/>
          <p:nvPr/>
        </p:nvSpPr>
        <p:spPr>
          <a:xfrm>
            <a:off x="457200" y="6145915"/>
            <a:ext cx="8229600" cy="261610"/>
          </a:xfrm>
          <a:prstGeom prst="rect">
            <a:avLst/>
          </a:prstGeom>
          <a:noFill/>
        </p:spPr>
        <p:txBody>
          <a:bodyPr wrap="square" rtlCol="0">
            <a:spAutoFit/>
          </a:bodyPr>
          <a:lstStyle/>
          <a:p>
            <a:r>
              <a:rPr lang="en-US" sz="1100" dirty="0">
                <a:solidFill>
                  <a:srgbClr val="C00000"/>
                </a:solidFill>
                <a:latin typeface="Comic Sans MS" panose="030F0702030302020204" pitchFamily="66" charset="0"/>
              </a:rPr>
              <a:t>*Includes both single family (detached, duplexes, townhomes and condos) </a:t>
            </a:r>
            <a:r>
              <a:rPr lang="en-US" sz="1100" b="1" u="sng" dirty="0">
                <a:solidFill>
                  <a:srgbClr val="C00000"/>
                </a:solidFill>
                <a:latin typeface="Comic Sans MS" panose="030F0702030302020204" pitchFamily="66" charset="0"/>
              </a:rPr>
              <a:t>and</a:t>
            </a:r>
            <a:r>
              <a:rPr lang="en-US" sz="1100" dirty="0">
                <a:solidFill>
                  <a:srgbClr val="C00000"/>
                </a:solidFill>
                <a:latin typeface="Comic Sans MS" panose="030F0702030302020204" pitchFamily="66" charset="0"/>
              </a:rPr>
              <a:t> apartments/multifamily units.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7126735"/>
              </p:ext>
            </p:extLst>
          </p:nvPr>
        </p:nvGraphicFramePr>
        <p:xfrm>
          <a:off x="228600" y="1066801"/>
          <a:ext cx="8763000" cy="4948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469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6145915"/>
            <a:ext cx="8229600" cy="261610"/>
          </a:xfrm>
          <a:prstGeom prst="rect">
            <a:avLst/>
          </a:prstGeom>
          <a:noFill/>
        </p:spPr>
        <p:txBody>
          <a:bodyPr wrap="square" rtlCol="0">
            <a:spAutoFit/>
          </a:bodyPr>
          <a:lstStyle/>
          <a:p>
            <a:r>
              <a:rPr lang="en-US" sz="1100" dirty="0">
                <a:solidFill>
                  <a:srgbClr val="C00000"/>
                </a:solidFill>
                <a:latin typeface="Comic Sans MS" panose="030F0702030302020204" pitchFamily="66" charset="0"/>
              </a:rPr>
              <a:t>*Includes both single family (detached, duplexes, townhomes and condos) and apartments/multifamily units.</a:t>
            </a:r>
          </a:p>
        </p:txBody>
      </p:sp>
      <p:sp>
        <p:nvSpPr>
          <p:cNvPr id="8" name="TextBox 7"/>
          <p:cNvSpPr txBox="1"/>
          <p:nvPr/>
        </p:nvSpPr>
        <p:spPr>
          <a:xfrm>
            <a:off x="5791200" y="6477000"/>
            <a:ext cx="3124200"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dirty="0" err="1">
                <a:solidFill>
                  <a:prstClr val="black"/>
                </a:solidFill>
                <a:latin typeface="Comic Sans MS" panose="030F0702030302020204" pitchFamily="66" charset="0"/>
                <a:ea typeface="Verdana" pitchFamily="34" charset="0"/>
                <a:cs typeface="Microsoft Sans Serif" pitchFamily="34" charset="0"/>
              </a:rPr>
              <a:t>Md</a:t>
            </a:r>
            <a:r>
              <a:rPr lang="en-US" sz="900" dirty="0">
                <a:solidFill>
                  <a:prstClr val="black"/>
                </a:solidFill>
                <a:latin typeface="Comic Sans MS" panose="030F0702030302020204" pitchFamily="66" charset="0"/>
                <a:ea typeface="Verdana" pitchFamily="34" charset="0"/>
                <a:cs typeface="Microsoft Sans Serif" pitchFamily="34" charset="0"/>
              </a:rPr>
              <a:t> </a:t>
            </a:r>
            <a:r>
              <a:rPr lang="en-US" sz="900" dirty="0" err="1">
                <a:solidFill>
                  <a:prstClr val="black"/>
                </a:solidFill>
                <a:latin typeface="Comic Sans MS" panose="030F0702030302020204" pitchFamily="66" charset="0"/>
                <a:ea typeface="Verdana" pitchFamily="34" charset="0"/>
                <a:cs typeface="Microsoft Sans Serif" pitchFamily="34" charset="0"/>
              </a:rPr>
              <a:t>PropertyView</a:t>
            </a:r>
            <a:r>
              <a:rPr lang="en-US" sz="900" dirty="0">
                <a:solidFill>
                  <a:prstClr val="black"/>
                </a:solidFill>
                <a:latin typeface="Comic Sans MS" panose="030F0702030302020204" pitchFamily="66" charset="0"/>
                <a:ea typeface="Verdana" pitchFamily="34" charset="0"/>
                <a:cs typeface="Microsoft Sans Serif" pitchFamily="34" charset="0"/>
              </a:rPr>
              <a:t> and U.S. Census Bureau</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36104265"/>
              </p:ext>
            </p:extLst>
          </p:nvPr>
        </p:nvGraphicFramePr>
        <p:xfrm>
          <a:off x="228600" y="1066801"/>
          <a:ext cx="8763000" cy="494831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8600" y="1142999"/>
            <a:ext cx="8793480" cy="5264525"/>
          </a:xfrm>
          <a:prstGeom prst="rect">
            <a:avLst/>
          </a:prstGeom>
          <a:solidFill>
            <a:schemeClr val="bg1">
              <a:alpha val="70000"/>
            </a:schemeClr>
          </a:solidFill>
        </p:spPr>
        <p:txBody>
          <a:bodyPr wrap="square" rtlCol="0" anchor="ctr" anchorCtr="0">
            <a:noAutofit/>
          </a:bodyPr>
          <a:lstStyle/>
          <a:p>
            <a:r>
              <a:rPr lang="en-US" b="1" u="sng" dirty="0">
                <a:solidFill>
                  <a:prstClr val="black"/>
                </a:solidFill>
                <a:latin typeface="Comic Sans MS" panose="030F0702030302020204" pitchFamily="66" charset="0"/>
              </a:rPr>
              <a:t>Implications for Sustainable Growth Objectives</a:t>
            </a:r>
            <a:r>
              <a:rPr lang="en-US" b="1" dirty="0">
                <a:solidFill>
                  <a:prstClr val="black"/>
                </a:solidFill>
                <a:latin typeface="Comic Sans MS" panose="030F0702030302020204" pitchFamily="66" charset="0"/>
              </a:rPr>
              <a:t>:</a:t>
            </a:r>
          </a:p>
          <a:p>
            <a:r>
              <a:rPr lang="en-US" dirty="0">
                <a:solidFill>
                  <a:prstClr val="black"/>
                </a:solidFill>
                <a:latin typeface="Comic Sans MS" panose="030F0702030302020204" pitchFamily="66" charset="0"/>
              </a:rPr>
              <a:t>Generally, the percent of all units developed in PFAs exceeds the percent of single family units by about 5 to 10 percent per region</a:t>
            </a:r>
            <a:r>
              <a:rPr lang="en-US" dirty="0">
                <a:solidFill>
                  <a:prstClr val="black"/>
                </a:solidFill>
                <a:latin typeface="Comic Sans MS" panose="030F0702030302020204" pitchFamily="66" charset="0"/>
                <a:ea typeface="Calibri"/>
                <a:cs typeface="Courier New"/>
              </a:rPr>
              <a:t>. Most apartment/multifamily units are built inside PFAs. Their effect on percentages of acres developed in versus outside PFAs, if it could be calculated, is probably very small, on the order of a few percentage points. It does not substantially affect the implications of development in and outside PFAs, but </a:t>
            </a:r>
            <a:r>
              <a:rPr lang="en-US" dirty="0" smtClean="0">
                <a:solidFill>
                  <a:prstClr val="black"/>
                </a:solidFill>
                <a:latin typeface="Comic Sans MS" panose="030F0702030302020204" pitchFamily="66" charset="0"/>
                <a:ea typeface="Calibri"/>
                <a:cs typeface="Courier New"/>
              </a:rPr>
              <a:t>probably does reflect higher proportion of multifamily units developed recently in </a:t>
            </a:r>
            <a:r>
              <a:rPr lang="en-US" dirty="0">
                <a:solidFill>
                  <a:prstClr val="black"/>
                </a:solidFill>
                <a:latin typeface="Comic Sans MS" panose="030F0702030302020204" pitchFamily="66" charset="0"/>
                <a:ea typeface="Calibri"/>
                <a:cs typeface="Courier New"/>
              </a:rPr>
              <a:t>some areas. </a:t>
            </a:r>
            <a:endParaRPr lang="en-US" dirty="0">
              <a:solidFill>
                <a:prstClr val="black"/>
              </a:solidFill>
              <a:latin typeface="Comic Sans MS" panose="030F0702030302020204" pitchFamily="66" charset="0"/>
              <a:ea typeface="Calibri"/>
              <a:cs typeface="Times New Roman"/>
            </a:endParaRPr>
          </a:p>
        </p:txBody>
      </p:sp>
      <p:sp>
        <p:nvSpPr>
          <p:cNvPr id="9" name="Title 2"/>
          <p:cNvSpPr txBox="1">
            <a:spLocks/>
          </p:cNvSpPr>
          <p:nvPr/>
        </p:nvSpPr>
        <p:spPr>
          <a:xfrm>
            <a:off x="304800" y="228600"/>
            <a:ext cx="8610599" cy="8382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r>
              <a:rPr lang="en-US" sz="2800" dirty="0" smtClean="0"/>
              <a:t>Comparison of Percent of Residential Parcels versus Total Units* Built Inside PFAs, 2007-2012</a:t>
            </a:r>
            <a:endParaRPr lang="en-US" sz="2800" dirty="0"/>
          </a:p>
        </p:txBody>
      </p:sp>
    </p:spTree>
    <p:extLst>
      <p:ext uri="{BB962C8B-B14F-4D97-AF65-F5344CB8AC3E}">
        <p14:creationId xmlns:p14="http://schemas.microsoft.com/office/powerpoint/2010/main" val="335794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6274"/>
            <a:ext cx="8229600" cy="699085"/>
          </a:xfrm>
        </p:spPr>
        <p:txBody>
          <a:bodyPr>
            <a:normAutofit fontScale="90000"/>
          </a:bodyPr>
          <a:lstStyle/>
          <a:p>
            <a:r>
              <a:rPr lang="en-US" sz="2700" dirty="0"/>
              <a:t>Measuring Progress, </a:t>
            </a:r>
            <a:r>
              <a:rPr lang="en-US" sz="2700" dirty="0" smtClean="0"/>
              <a:t>1999-2012</a:t>
            </a:r>
            <a:r>
              <a:rPr lang="en-US" sz="2700" dirty="0"/>
              <a:t/>
            </a:r>
            <a:br>
              <a:rPr lang="en-US" sz="2700" dirty="0"/>
            </a:br>
            <a:r>
              <a:rPr lang="en-US" sz="3100" dirty="0"/>
              <a:t>Percent </a:t>
            </a:r>
            <a:r>
              <a:rPr lang="en-US" sz="3100" dirty="0" smtClean="0"/>
              <a:t>Total Residential Units Built in PFAs*</a:t>
            </a:r>
            <a:endParaRPr lang="en-US" sz="3100" dirty="0"/>
          </a:p>
        </p:txBody>
      </p:sp>
      <p:sp>
        <p:nvSpPr>
          <p:cNvPr id="8" name="TextBox 7"/>
          <p:cNvSpPr txBox="1"/>
          <p:nvPr/>
        </p:nvSpPr>
        <p:spPr>
          <a:xfrm>
            <a:off x="5772684" y="6409134"/>
            <a:ext cx="3249396"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 </a:t>
            </a:r>
            <a:r>
              <a:rPr lang="en-US" sz="900" dirty="0">
                <a:solidFill>
                  <a:prstClr val="black"/>
                </a:solidFill>
                <a:latin typeface="Comic Sans MS" panose="030F0702030302020204" pitchFamily="66" charset="0"/>
                <a:ea typeface="Verdana" pitchFamily="34" charset="0"/>
                <a:cs typeface="Microsoft Sans Serif" pitchFamily="34" charset="0"/>
              </a:rPr>
              <a:t> &amp; U.S. Census Bureau</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33680819"/>
              </p:ext>
            </p:extLst>
          </p:nvPr>
        </p:nvGraphicFramePr>
        <p:xfrm>
          <a:off x="320040" y="1143000"/>
          <a:ext cx="8229600" cy="49891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145915"/>
            <a:ext cx="8229600" cy="261610"/>
          </a:xfrm>
          <a:prstGeom prst="rect">
            <a:avLst/>
          </a:prstGeom>
          <a:noFill/>
        </p:spPr>
        <p:txBody>
          <a:bodyPr wrap="square" rtlCol="0">
            <a:spAutoFit/>
          </a:bodyPr>
          <a:lstStyle/>
          <a:p>
            <a:r>
              <a:rPr lang="en-US" sz="1100" dirty="0">
                <a:solidFill>
                  <a:srgbClr val="C00000"/>
                </a:solidFill>
                <a:latin typeface="Comic Sans MS" panose="030F0702030302020204" pitchFamily="66" charset="0"/>
              </a:rPr>
              <a:t>*Includes both single family (detached, duplexes, townhomes and condos) </a:t>
            </a:r>
            <a:r>
              <a:rPr lang="en-US" sz="1100" b="1" u="sng" dirty="0">
                <a:solidFill>
                  <a:srgbClr val="C00000"/>
                </a:solidFill>
                <a:latin typeface="Comic Sans MS" panose="030F0702030302020204" pitchFamily="66" charset="0"/>
              </a:rPr>
              <a:t>and</a:t>
            </a:r>
            <a:r>
              <a:rPr lang="en-US" sz="1100" dirty="0">
                <a:solidFill>
                  <a:srgbClr val="C00000"/>
                </a:solidFill>
                <a:latin typeface="Comic Sans MS" panose="030F0702030302020204" pitchFamily="66" charset="0"/>
              </a:rPr>
              <a:t> apartments/multifamily units.</a:t>
            </a:r>
          </a:p>
        </p:txBody>
      </p:sp>
    </p:spTree>
    <p:extLst>
      <p:ext uri="{BB962C8B-B14F-4D97-AF65-F5344CB8AC3E}">
        <p14:creationId xmlns:p14="http://schemas.microsoft.com/office/powerpoint/2010/main" val="173168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145915"/>
            <a:ext cx="8229600" cy="261610"/>
          </a:xfrm>
          <a:prstGeom prst="rect">
            <a:avLst/>
          </a:prstGeom>
          <a:noFill/>
        </p:spPr>
        <p:txBody>
          <a:bodyPr wrap="square" rtlCol="0">
            <a:spAutoFit/>
          </a:bodyPr>
          <a:lstStyle/>
          <a:p>
            <a:r>
              <a:rPr lang="en-US" sz="1100" dirty="0">
                <a:solidFill>
                  <a:srgbClr val="C00000"/>
                </a:solidFill>
                <a:latin typeface="Comic Sans MS" panose="030F0702030302020204" pitchFamily="66" charset="0"/>
              </a:rPr>
              <a:t>*Includes both single family (detached, duplexes, townhomes and condos) and apartments/multifamily units.</a:t>
            </a:r>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2158392654"/>
              </p:ext>
            </p:extLst>
          </p:nvPr>
        </p:nvGraphicFramePr>
        <p:xfrm>
          <a:off x="457200" y="1066800"/>
          <a:ext cx="8229600" cy="50593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276274"/>
            <a:ext cx="8229600" cy="699085"/>
          </a:xfrm>
        </p:spPr>
        <p:txBody>
          <a:bodyPr>
            <a:normAutofit fontScale="90000"/>
          </a:bodyPr>
          <a:lstStyle/>
          <a:p>
            <a:r>
              <a:rPr lang="en-US" sz="2700" dirty="0"/>
              <a:t>Measuring Progress, </a:t>
            </a:r>
            <a:r>
              <a:rPr lang="en-US" sz="2700" dirty="0" smtClean="0"/>
              <a:t>1999-2012</a:t>
            </a:r>
            <a:r>
              <a:rPr lang="en-US" sz="2700" dirty="0"/>
              <a:t/>
            </a:r>
            <a:br>
              <a:rPr lang="en-US" sz="2700" dirty="0"/>
            </a:br>
            <a:r>
              <a:rPr lang="en-US" sz="3100" dirty="0"/>
              <a:t>Percent </a:t>
            </a:r>
            <a:r>
              <a:rPr lang="en-US" sz="3100" dirty="0" smtClean="0"/>
              <a:t>Residential Units Built in PFAs*</a:t>
            </a:r>
            <a:endParaRPr lang="en-US" sz="3100" dirty="0"/>
          </a:p>
        </p:txBody>
      </p:sp>
      <p:sp>
        <p:nvSpPr>
          <p:cNvPr id="8" name="TextBox 7"/>
          <p:cNvSpPr txBox="1"/>
          <p:nvPr/>
        </p:nvSpPr>
        <p:spPr>
          <a:xfrm>
            <a:off x="5772684" y="6409134"/>
            <a:ext cx="3249396"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 </a:t>
            </a:r>
            <a:r>
              <a:rPr lang="en-US" sz="900" dirty="0">
                <a:solidFill>
                  <a:prstClr val="black"/>
                </a:solidFill>
                <a:latin typeface="Comic Sans MS" panose="030F0702030302020204" pitchFamily="66" charset="0"/>
                <a:ea typeface="Verdana" pitchFamily="34" charset="0"/>
                <a:cs typeface="Microsoft Sans Serif" pitchFamily="34" charset="0"/>
              </a:rPr>
              <a:t>&amp; U.S. Census Bureau</a:t>
            </a:r>
          </a:p>
        </p:txBody>
      </p:sp>
      <p:sp>
        <p:nvSpPr>
          <p:cNvPr id="2" name="TextBox 1"/>
          <p:cNvSpPr txBox="1"/>
          <p:nvPr/>
        </p:nvSpPr>
        <p:spPr>
          <a:xfrm>
            <a:off x="228600" y="1142999"/>
            <a:ext cx="8793480" cy="5264525"/>
          </a:xfrm>
          <a:prstGeom prst="rect">
            <a:avLst/>
          </a:prstGeom>
          <a:solidFill>
            <a:schemeClr val="bg1">
              <a:alpha val="70000"/>
            </a:schemeClr>
          </a:solidFill>
        </p:spPr>
        <p:txBody>
          <a:bodyPr wrap="square" rtlCol="0" anchor="ctr" anchorCtr="0">
            <a:noAutofit/>
          </a:bodyPr>
          <a:lstStyle/>
          <a:p>
            <a:r>
              <a:rPr lang="en-US" b="1" u="sng" dirty="0">
                <a:solidFill>
                  <a:prstClr val="black"/>
                </a:solidFill>
                <a:latin typeface="Comic Sans MS" panose="030F0702030302020204" pitchFamily="66" charset="0"/>
              </a:rPr>
              <a:t>Implications for Sustainable Growth Objectives</a:t>
            </a:r>
            <a:r>
              <a:rPr lang="en-US" b="1" dirty="0">
                <a:solidFill>
                  <a:prstClr val="black"/>
                </a:solidFill>
                <a:latin typeface="Comic Sans MS" panose="030F0702030302020204" pitchFamily="66" charset="0"/>
              </a:rPr>
              <a:t>: </a:t>
            </a:r>
          </a:p>
          <a:p>
            <a:r>
              <a:rPr lang="en-US" dirty="0">
                <a:solidFill>
                  <a:prstClr val="black"/>
                </a:solidFill>
                <a:latin typeface="Comic Sans MS" panose="030F0702030302020204" pitchFamily="66" charset="0"/>
                <a:ea typeface="Calibri"/>
                <a:cs typeface="Courier New"/>
              </a:rPr>
              <a:t>Percent of total new units in (versus out of) PFAs statewide has fluctuated around 80% since 1999. The last 8 years, largely coincident with the economic downturn, suggests possible improvements, particularly in the metro regions, where multifamily construction has increased as a percent of total units.</a:t>
            </a:r>
            <a:endParaRPr lang="en-US" dirty="0">
              <a:solidFill>
                <a:prstClr val="black"/>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405798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8120"/>
            <a:ext cx="8450580" cy="808662"/>
          </a:xfrm>
        </p:spPr>
        <p:txBody>
          <a:bodyPr>
            <a:normAutofit fontScale="90000"/>
          </a:bodyPr>
          <a:lstStyle/>
          <a:p>
            <a:r>
              <a:rPr lang="en-US" sz="2400" dirty="0" smtClean="0"/>
              <a:t>Commercial/Institutional Development, 2001-2012</a:t>
            </a:r>
            <a:br>
              <a:rPr lang="en-US" sz="2400" dirty="0" smtClean="0"/>
            </a:br>
            <a:r>
              <a:rPr lang="en-US" sz="2400" dirty="0" smtClean="0"/>
              <a:t>Parcels &amp; Acres Developed Inside/Outside PFAs</a:t>
            </a:r>
            <a:endParaRPr lang="en-US" sz="2400" dirty="0"/>
          </a:p>
        </p:txBody>
      </p:sp>
      <p:sp>
        <p:nvSpPr>
          <p:cNvPr id="5" name="TextBox 4"/>
          <p:cNvSpPr txBox="1"/>
          <p:nvPr/>
        </p:nvSpPr>
        <p:spPr>
          <a:xfrm>
            <a:off x="5943600" y="6415033"/>
            <a:ext cx="2575561"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04832289"/>
              </p:ext>
            </p:extLst>
          </p:nvPr>
        </p:nvGraphicFramePr>
        <p:xfrm>
          <a:off x="133282" y="990600"/>
          <a:ext cx="8846819"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91414" y="5580757"/>
            <a:ext cx="8195385" cy="727502"/>
          </a:xfrm>
          <a:prstGeom prst="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 name="TextBox 6"/>
          <p:cNvSpPr txBox="1"/>
          <p:nvPr/>
        </p:nvSpPr>
        <p:spPr>
          <a:xfrm>
            <a:off x="7708554" y="5920435"/>
            <a:ext cx="928640" cy="439450"/>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2,159,917 Acres</a:t>
            </a:r>
            <a:endParaRPr lang="en-US" b="1" dirty="0">
              <a:solidFill>
                <a:prstClr val="black"/>
              </a:solidFill>
              <a:latin typeface="Comic Sans MS" panose="030F0702030302020204" pitchFamily="66" charset="0"/>
            </a:endParaRPr>
          </a:p>
        </p:txBody>
      </p:sp>
      <p:sp>
        <p:nvSpPr>
          <p:cNvPr id="8" name="TextBox 7"/>
          <p:cNvSpPr txBox="1"/>
          <p:nvPr/>
        </p:nvSpPr>
        <p:spPr>
          <a:xfrm>
            <a:off x="7803980" y="5533440"/>
            <a:ext cx="833214" cy="365743"/>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6,239 Parcels</a:t>
            </a:r>
            <a:endParaRPr lang="en-US" b="1" dirty="0">
              <a:solidFill>
                <a:prstClr val="black"/>
              </a:solidFill>
              <a:latin typeface="Comic Sans MS" panose="030F0702030302020204" pitchFamily="66" charset="0"/>
            </a:endParaRPr>
          </a:p>
        </p:txBody>
      </p:sp>
      <p:sp>
        <p:nvSpPr>
          <p:cNvPr id="10" name="TextBox 1"/>
          <p:cNvSpPr txBox="1"/>
          <p:nvPr/>
        </p:nvSpPr>
        <p:spPr>
          <a:xfrm>
            <a:off x="445868" y="5920483"/>
            <a:ext cx="965808" cy="441539"/>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5,389 Acres</a:t>
            </a:r>
            <a:endParaRPr lang="en-US" b="1" dirty="0">
              <a:solidFill>
                <a:prstClr val="black"/>
              </a:solidFill>
              <a:latin typeface="Comic Sans MS" panose="030F0702030302020204" pitchFamily="66" charset="0"/>
            </a:endParaRPr>
          </a:p>
        </p:txBody>
      </p:sp>
      <p:sp>
        <p:nvSpPr>
          <p:cNvPr id="11" name="TextBox 1"/>
          <p:cNvSpPr txBox="1"/>
          <p:nvPr/>
        </p:nvSpPr>
        <p:spPr>
          <a:xfrm>
            <a:off x="491415" y="5542359"/>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446 Parcels</a:t>
            </a:r>
          </a:p>
        </p:txBody>
      </p:sp>
      <p:sp>
        <p:nvSpPr>
          <p:cNvPr id="12" name="TextBox 1"/>
          <p:cNvSpPr txBox="1"/>
          <p:nvPr/>
        </p:nvSpPr>
        <p:spPr>
          <a:xfrm>
            <a:off x="1799190" y="5917509"/>
            <a:ext cx="830289" cy="434074"/>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3,226 Acres</a:t>
            </a:r>
            <a:endParaRPr lang="en-US" b="1" dirty="0">
              <a:solidFill>
                <a:prstClr val="black"/>
              </a:solidFill>
              <a:latin typeface="Comic Sans MS" panose="030F0702030302020204" pitchFamily="66" charset="0"/>
            </a:endParaRPr>
          </a:p>
        </p:txBody>
      </p:sp>
      <p:sp>
        <p:nvSpPr>
          <p:cNvPr id="13" name="TextBox 2"/>
          <p:cNvSpPr txBox="1"/>
          <p:nvPr/>
        </p:nvSpPr>
        <p:spPr>
          <a:xfrm>
            <a:off x="3003917" y="5937403"/>
            <a:ext cx="825252" cy="394286"/>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228,066 Acres</a:t>
            </a:r>
            <a:endParaRPr lang="en-US" b="1" dirty="0">
              <a:solidFill>
                <a:prstClr val="black"/>
              </a:solidFill>
              <a:latin typeface="Comic Sans MS" panose="030F0702030302020204" pitchFamily="66" charset="0"/>
            </a:endParaRPr>
          </a:p>
        </p:txBody>
      </p:sp>
      <p:sp>
        <p:nvSpPr>
          <p:cNvPr id="14" name="TextBox 3"/>
          <p:cNvSpPr txBox="1"/>
          <p:nvPr/>
        </p:nvSpPr>
        <p:spPr>
          <a:xfrm>
            <a:off x="4149015" y="5910759"/>
            <a:ext cx="815355" cy="388393"/>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2,670 Acres </a:t>
            </a:r>
            <a:endParaRPr lang="en-US" b="1" dirty="0">
              <a:solidFill>
                <a:prstClr val="black"/>
              </a:solidFill>
              <a:latin typeface="Comic Sans MS" panose="030F0702030302020204" pitchFamily="66" charset="0"/>
            </a:endParaRPr>
          </a:p>
        </p:txBody>
      </p:sp>
      <p:sp>
        <p:nvSpPr>
          <p:cNvPr id="15" name="TextBox 4"/>
          <p:cNvSpPr txBox="1"/>
          <p:nvPr/>
        </p:nvSpPr>
        <p:spPr>
          <a:xfrm>
            <a:off x="5445614" y="5937403"/>
            <a:ext cx="820270" cy="443498"/>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83,992 Acres</a:t>
            </a:r>
            <a:endParaRPr lang="en-US" b="1" dirty="0">
              <a:solidFill>
                <a:prstClr val="black"/>
              </a:solidFill>
              <a:latin typeface="Comic Sans MS" panose="030F0702030302020204" pitchFamily="66" charset="0"/>
            </a:endParaRPr>
          </a:p>
        </p:txBody>
      </p:sp>
      <p:sp>
        <p:nvSpPr>
          <p:cNvPr id="16" name="TextBox 5"/>
          <p:cNvSpPr txBox="1"/>
          <p:nvPr/>
        </p:nvSpPr>
        <p:spPr>
          <a:xfrm>
            <a:off x="6477000" y="5937403"/>
            <a:ext cx="990600" cy="407701"/>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1,836,573 Acres</a:t>
            </a:r>
            <a:endParaRPr lang="en-US" b="1" dirty="0">
              <a:solidFill>
                <a:prstClr val="black"/>
              </a:solidFill>
              <a:latin typeface="Comic Sans MS" panose="030F0702030302020204" pitchFamily="66" charset="0"/>
            </a:endParaRPr>
          </a:p>
        </p:txBody>
      </p:sp>
      <p:sp>
        <p:nvSpPr>
          <p:cNvPr id="17" name="TextBox 2"/>
          <p:cNvSpPr txBox="1"/>
          <p:nvPr/>
        </p:nvSpPr>
        <p:spPr>
          <a:xfrm>
            <a:off x="1799191" y="5534808"/>
            <a:ext cx="746879" cy="48805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685 Parcels</a:t>
            </a:r>
            <a:endParaRPr lang="en-US" b="1" dirty="0">
              <a:solidFill>
                <a:prstClr val="black"/>
              </a:solidFill>
              <a:latin typeface="Comic Sans MS" panose="030F0702030302020204" pitchFamily="66" charset="0"/>
            </a:endParaRPr>
          </a:p>
        </p:txBody>
      </p:sp>
      <p:sp>
        <p:nvSpPr>
          <p:cNvPr id="18" name="TextBox 3"/>
          <p:cNvSpPr txBox="1"/>
          <p:nvPr/>
        </p:nvSpPr>
        <p:spPr>
          <a:xfrm>
            <a:off x="3003916" y="5533440"/>
            <a:ext cx="793449" cy="320076"/>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2,244 Parcels</a:t>
            </a:r>
            <a:endParaRPr lang="en-US" b="1" dirty="0">
              <a:solidFill>
                <a:prstClr val="black"/>
              </a:solidFill>
              <a:latin typeface="Comic Sans MS" panose="030F0702030302020204" pitchFamily="66" charset="0"/>
            </a:endParaRPr>
          </a:p>
        </p:txBody>
      </p:sp>
      <p:sp>
        <p:nvSpPr>
          <p:cNvPr id="19" name="TextBox 4"/>
          <p:cNvSpPr txBox="1"/>
          <p:nvPr/>
        </p:nvSpPr>
        <p:spPr>
          <a:xfrm>
            <a:off x="4149015" y="5551058"/>
            <a:ext cx="804172" cy="32763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735 Parcels</a:t>
            </a:r>
            <a:endParaRPr lang="en-US" b="1" dirty="0">
              <a:solidFill>
                <a:prstClr val="black"/>
              </a:solidFill>
              <a:latin typeface="Comic Sans MS" panose="030F0702030302020204" pitchFamily="66" charset="0"/>
            </a:endParaRPr>
          </a:p>
        </p:txBody>
      </p:sp>
      <p:sp>
        <p:nvSpPr>
          <p:cNvPr id="20" name="TextBox 5"/>
          <p:cNvSpPr txBox="1"/>
          <p:nvPr/>
        </p:nvSpPr>
        <p:spPr>
          <a:xfrm>
            <a:off x="5445613" y="5551745"/>
            <a:ext cx="745745" cy="362224"/>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571 Parcels</a:t>
            </a:r>
            <a:endParaRPr lang="en-US" b="1" dirty="0">
              <a:solidFill>
                <a:prstClr val="black"/>
              </a:solidFill>
              <a:latin typeface="Comic Sans MS" panose="030F0702030302020204" pitchFamily="66" charset="0"/>
            </a:endParaRPr>
          </a:p>
        </p:txBody>
      </p:sp>
      <p:sp>
        <p:nvSpPr>
          <p:cNvPr id="21" name="TextBox 6"/>
          <p:cNvSpPr txBox="1"/>
          <p:nvPr/>
        </p:nvSpPr>
        <p:spPr>
          <a:xfrm>
            <a:off x="6591044" y="5550371"/>
            <a:ext cx="740540" cy="34288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1,558 Parcels</a:t>
            </a:r>
            <a:endParaRPr lang="en-US"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31482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8120"/>
            <a:ext cx="8450580" cy="808662"/>
          </a:xfrm>
        </p:spPr>
        <p:txBody>
          <a:bodyPr>
            <a:normAutofit fontScale="90000"/>
          </a:bodyPr>
          <a:lstStyle/>
          <a:p>
            <a:r>
              <a:rPr lang="en-US" sz="2400" dirty="0" smtClean="0"/>
              <a:t>Commercial/Institutional Development, 2001-2012</a:t>
            </a:r>
            <a:br>
              <a:rPr lang="en-US" sz="2400" dirty="0" smtClean="0"/>
            </a:br>
            <a:r>
              <a:rPr lang="en-US" sz="2400" dirty="0" smtClean="0"/>
              <a:t>Parcels &amp; Acres Developed Inside/Outside PFAs</a:t>
            </a:r>
            <a:endParaRPr lang="en-US" sz="2400" dirty="0"/>
          </a:p>
        </p:txBody>
      </p:sp>
      <p:sp>
        <p:nvSpPr>
          <p:cNvPr id="5" name="TextBox 4"/>
          <p:cNvSpPr txBox="1"/>
          <p:nvPr/>
        </p:nvSpPr>
        <p:spPr>
          <a:xfrm>
            <a:off x="6256019" y="6424850"/>
            <a:ext cx="2575561" cy="2308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a:t>
            </a:r>
            <a:r>
              <a:rPr lang="en-US" sz="900" i="1" dirty="0">
                <a:solidFill>
                  <a:prstClr val="black"/>
                </a:solidFill>
                <a:latin typeface="Comic Sans MS" panose="030F0702030302020204" pitchFamily="66" charset="0"/>
                <a:ea typeface="Verdana" pitchFamily="34" charset="0"/>
                <a:cs typeface="Microsoft Sans Serif" pitchFamily="34" charset="0"/>
              </a:rPr>
              <a:t>MdProperty View</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8" name="Content Placeholder 8"/>
          <p:cNvGraphicFramePr>
            <a:graphicFrameLocks noGrp="1"/>
          </p:cNvGraphicFramePr>
          <p:nvPr>
            <p:ph idx="1"/>
            <p:extLst>
              <p:ext uri="{D42A27DB-BD31-4B8C-83A1-F6EECF244321}">
                <p14:modId xmlns:p14="http://schemas.microsoft.com/office/powerpoint/2010/main" val="209328870"/>
              </p:ext>
            </p:extLst>
          </p:nvPr>
        </p:nvGraphicFramePr>
        <p:xfrm>
          <a:off x="457200" y="990600"/>
          <a:ext cx="8458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91414" y="5580757"/>
            <a:ext cx="8195385" cy="727502"/>
          </a:xfrm>
          <a:prstGeom prst="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9" name="TextBox 8"/>
          <p:cNvSpPr txBox="1"/>
          <p:nvPr/>
        </p:nvSpPr>
        <p:spPr>
          <a:xfrm>
            <a:off x="7708554" y="5920435"/>
            <a:ext cx="928640" cy="439450"/>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2,159,917 Acres</a:t>
            </a:r>
            <a:endParaRPr lang="en-US" b="1" dirty="0">
              <a:solidFill>
                <a:prstClr val="black"/>
              </a:solidFill>
              <a:latin typeface="Comic Sans MS" panose="030F0702030302020204" pitchFamily="66" charset="0"/>
            </a:endParaRPr>
          </a:p>
        </p:txBody>
      </p:sp>
      <p:sp>
        <p:nvSpPr>
          <p:cNvPr id="10" name="TextBox 9"/>
          <p:cNvSpPr txBox="1"/>
          <p:nvPr/>
        </p:nvSpPr>
        <p:spPr>
          <a:xfrm>
            <a:off x="7803980" y="5533440"/>
            <a:ext cx="833214" cy="365743"/>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6,239 Parcels</a:t>
            </a:r>
            <a:endParaRPr lang="en-US" b="1" dirty="0">
              <a:solidFill>
                <a:prstClr val="black"/>
              </a:solidFill>
              <a:latin typeface="Comic Sans MS" panose="030F0702030302020204" pitchFamily="66" charset="0"/>
            </a:endParaRPr>
          </a:p>
        </p:txBody>
      </p:sp>
      <p:sp>
        <p:nvSpPr>
          <p:cNvPr id="11" name="TextBox 1"/>
          <p:cNvSpPr txBox="1"/>
          <p:nvPr/>
        </p:nvSpPr>
        <p:spPr>
          <a:xfrm>
            <a:off x="445868" y="5920483"/>
            <a:ext cx="965808" cy="441539"/>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5,389 Acres</a:t>
            </a:r>
            <a:endParaRPr lang="en-US" b="1" dirty="0">
              <a:solidFill>
                <a:prstClr val="black"/>
              </a:solidFill>
              <a:latin typeface="Comic Sans MS" panose="030F0702030302020204" pitchFamily="66" charset="0"/>
            </a:endParaRPr>
          </a:p>
        </p:txBody>
      </p:sp>
      <p:sp>
        <p:nvSpPr>
          <p:cNvPr id="12" name="TextBox 1"/>
          <p:cNvSpPr txBox="1"/>
          <p:nvPr/>
        </p:nvSpPr>
        <p:spPr>
          <a:xfrm>
            <a:off x="491415" y="5542359"/>
            <a:ext cx="765536" cy="38099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446 Parcels</a:t>
            </a:r>
          </a:p>
        </p:txBody>
      </p:sp>
      <p:sp>
        <p:nvSpPr>
          <p:cNvPr id="13" name="TextBox 1"/>
          <p:cNvSpPr txBox="1"/>
          <p:nvPr/>
        </p:nvSpPr>
        <p:spPr>
          <a:xfrm>
            <a:off x="1799190" y="5917509"/>
            <a:ext cx="830289" cy="434074"/>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3,226 Acres</a:t>
            </a:r>
            <a:endParaRPr lang="en-US" b="1" dirty="0">
              <a:solidFill>
                <a:prstClr val="black"/>
              </a:solidFill>
              <a:latin typeface="Comic Sans MS" panose="030F0702030302020204" pitchFamily="66" charset="0"/>
            </a:endParaRPr>
          </a:p>
        </p:txBody>
      </p:sp>
      <p:sp>
        <p:nvSpPr>
          <p:cNvPr id="14" name="TextBox 2"/>
          <p:cNvSpPr txBox="1"/>
          <p:nvPr/>
        </p:nvSpPr>
        <p:spPr>
          <a:xfrm>
            <a:off x="3003917" y="5937403"/>
            <a:ext cx="825252" cy="394286"/>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228,066 Acres</a:t>
            </a:r>
            <a:endParaRPr lang="en-US" b="1" dirty="0">
              <a:solidFill>
                <a:prstClr val="black"/>
              </a:solidFill>
              <a:latin typeface="Comic Sans MS" panose="030F0702030302020204" pitchFamily="66" charset="0"/>
            </a:endParaRPr>
          </a:p>
        </p:txBody>
      </p:sp>
      <p:sp>
        <p:nvSpPr>
          <p:cNvPr id="15" name="TextBox 3"/>
          <p:cNvSpPr txBox="1"/>
          <p:nvPr/>
        </p:nvSpPr>
        <p:spPr>
          <a:xfrm>
            <a:off x="4149015" y="5910759"/>
            <a:ext cx="815355" cy="388393"/>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2,670 Acres </a:t>
            </a:r>
            <a:endParaRPr lang="en-US" b="1" dirty="0">
              <a:solidFill>
                <a:prstClr val="black"/>
              </a:solidFill>
              <a:latin typeface="Comic Sans MS" panose="030F0702030302020204" pitchFamily="66" charset="0"/>
            </a:endParaRPr>
          </a:p>
        </p:txBody>
      </p:sp>
      <p:sp>
        <p:nvSpPr>
          <p:cNvPr id="16" name="TextBox 4"/>
          <p:cNvSpPr txBox="1"/>
          <p:nvPr/>
        </p:nvSpPr>
        <p:spPr>
          <a:xfrm>
            <a:off x="5445614" y="5937403"/>
            <a:ext cx="820270" cy="443498"/>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83,992 Acres</a:t>
            </a:r>
            <a:endParaRPr lang="en-US" b="1" dirty="0">
              <a:solidFill>
                <a:prstClr val="black"/>
              </a:solidFill>
              <a:latin typeface="Comic Sans MS" panose="030F0702030302020204" pitchFamily="66" charset="0"/>
            </a:endParaRPr>
          </a:p>
        </p:txBody>
      </p:sp>
      <p:sp>
        <p:nvSpPr>
          <p:cNvPr id="17" name="TextBox 5"/>
          <p:cNvSpPr txBox="1"/>
          <p:nvPr/>
        </p:nvSpPr>
        <p:spPr>
          <a:xfrm>
            <a:off x="6477000" y="5937403"/>
            <a:ext cx="990600" cy="407701"/>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1,836,573 Acres</a:t>
            </a:r>
            <a:endParaRPr lang="en-US" b="1" dirty="0">
              <a:solidFill>
                <a:prstClr val="black"/>
              </a:solidFill>
              <a:latin typeface="Comic Sans MS" panose="030F0702030302020204" pitchFamily="66" charset="0"/>
            </a:endParaRPr>
          </a:p>
        </p:txBody>
      </p:sp>
      <p:sp>
        <p:nvSpPr>
          <p:cNvPr id="18" name="TextBox 2"/>
          <p:cNvSpPr txBox="1"/>
          <p:nvPr/>
        </p:nvSpPr>
        <p:spPr>
          <a:xfrm>
            <a:off x="1799191" y="5534808"/>
            <a:ext cx="746879" cy="48805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685 Parcels</a:t>
            </a:r>
            <a:endParaRPr lang="en-US" b="1" dirty="0">
              <a:solidFill>
                <a:prstClr val="black"/>
              </a:solidFill>
              <a:latin typeface="Comic Sans MS" panose="030F0702030302020204" pitchFamily="66" charset="0"/>
            </a:endParaRPr>
          </a:p>
        </p:txBody>
      </p:sp>
      <p:sp>
        <p:nvSpPr>
          <p:cNvPr id="19" name="TextBox 3"/>
          <p:cNvSpPr txBox="1"/>
          <p:nvPr/>
        </p:nvSpPr>
        <p:spPr>
          <a:xfrm>
            <a:off x="3003916" y="5533440"/>
            <a:ext cx="793449" cy="320076"/>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2,244 Parcels</a:t>
            </a:r>
            <a:endParaRPr lang="en-US" b="1" dirty="0">
              <a:solidFill>
                <a:prstClr val="black"/>
              </a:solidFill>
              <a:latin typeface="Comic Sans MS" panose="030F0702030302020204" pitchFamily="66" charset="0"/>
            </a:endParaRPr>
          </a:p>
        </p:txBody>
      </p:sp>
      <p:sp>
        <p:nvSpPr>
          <p:cNvPr id="20" name="TextBox 4"/>
          <p:cNvSpPr txBox="1"/>
          <p:nvPr/>
        </p:nvSpPr>
        <p:spPr>
          <a:xfrm>
            <a:off x="4149015" y="5551058"/>
            <a:ext cx="804172" cy="327635"/>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735 Parcels</a:t>
            </a:r>
            <a:endParaRPr lang="en-US" b="1" dirty="0">
              <a:solidFill>
                <a:prstClr val="black"/>
              </a:solidFill>
              <a:latin typeface="Comic Sans MS" panose="030F0702030302020204" pitchFamily="66" charset="0"/>
            </a:endParaRPr>
          </a:p>
        </p:txBody>
      </p:sp>
      <p:sp>
        <p:nvSpPr>
          <p:cNvPr id="21" name="TextBox 5"/>
          <p:cNvSpPr txBox="1"/>
          <p:nvPr/>
        </p:nvSpPr>
        <p:spPr>
          <a:xfrm>
            <a:off x="5445613" y="5551745"/>
            <a:ext cx="745745" cy="362224"/>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571 Parcels</a:t>
            </a:r>
            <a:endParaRPr lang="en-US" b="1" dirty="0">
              <a:solidFill>
                <a:prstClr val="black"/>
              </a:solidFill>
              <a:latin typeface="Comic Sans MS" panose="030F0702030302020204" pitchFamily="66" charset="0"/>
            </a:endParaRPr>
          </a:p>
        </p:txBody>
      </p:sp>
      <p:sp>
        <p:nvSpPr>
          <p:cNvPr id="22" name="TextBox 6"/>
          <p:cNvSpPr txBox="1"/>
          <p:nvPr/>
        </p:nvSpPr>
        <p:spPr>
          <a:xfrm>
            <a:off x="6591044" y="5550371"/>
            <a:ext cx="740540" cy="342887"/>
          </a:xfrm>
          <a:prstGeom prst="rect">
            <a:avLst/>
          </a:prstGeom>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latin typeface="Comic Sans MS" panose="030F0702030302020204" pitchFamily="66" charset="0"/>
              </a:rPr>
              <a:t>1,558 Parcels</a:t>
            </a:r>
            <a:endParaRPr lang="en-US" b="1" dirty="0">
              <a:solidFill>
                <a:prstClr val="black"/>
              </a:solidFill>
              <a:latin typeface="Comic Sans MS" panose="030F0702030302020204" pitchFamily="66" charset="0"/>
            </a:endParaRPr>
          </a:p>
        </p:txBody>
      </p:sp>
      <p:sp>
        <p:nvSpPr>
          <p:cNvPr id="7" name="TextBox 6"/>
          <p:cNvSpPr txBox="1"/>
          <p:nvPr/>
        </p:nvSpPr>
        <p:spPr>
          <a:xfrm>
            <a:off x="220979" y="990600"/>
            <a:ext cx="8610601" cy="5371422"/>
          </a:xfrm>
          <a:prstGeom prst="rect">
            <a:avLst/>
          </a:prstGeom>
          <a:solidFill>
            <a:schemeClr val="bg1">
              <a:alpha val="70000"/>
            </a:schemeClr>
          </a:solidFill>
        </p:spPr>
        <p:txBody>
          <a:bodyPr wrap="square" rtlCol="0" anchor="ctr" anchorCtr="0">
            <a:noAutofit/>
          </a:bodyPr>
          <a:lstStyle/>
          <a:p>
            <a:r>
              <a:rPr lang="en-US" b="1" u="sng" dirty="0">
                <a:solidFill>
                  <a:prstClr val="black"/>
                </a:solidFill>
                <a:latin typeface="Comic Sans MS" panose="030F0702030302020204" pitchFamily="66" charset="0"/>
              </a:rPr>
              <a:t>Implications for Sustainable Growth Objectives</a:t>
            </a:r>
          </a:p>
          <a:p>
            <a:r>
              <a:rPr lang="en-US" dirty="0" smtClean="0">
                <a:solidFill>
                  <a:prstClr val="black"/>
                </a:solidFill>
                <a:latin typeface="Comic Sans MS" panose="030F0702030302020204" pitchFamily="66" charset="0"/>
                <a:ea typeface="Verdana" pitchFamily="34" charset="0"/>
                <a:cs typeface="Microsoft Sans Serif" pitchFamily="34" charset="0"/>
              </a:rPr>
              <a:t>Generally, the </a:t>
            </a:r>
            <a:r>
              <a:rPr lang="en-US" dirty="0">
                <a:solidFill>
                  <a:prstClr val="black"/>
                </a:solidFill>
                <a:latin typeface="Comic Sans MS" panose="030F0702030302020204" pitchFamily="66" charset="0"/>
                <a:ea typeface="Verdana" pitchFamily="34" charset="0"/>
                <a:cs typeface="Microsoft Sans Serif" pitchFamily="34" charset="0"/>
              </a:rPr>
              <a:t>inverse relation between </a:t>
            </a:r>
            <a:r>
              <a:rPr lang="en-US" dirty="0" smtClean="0">
                <a:solidFill>
                  <a:prstClr val="black"/>
                </a:solidFill>
                <a:latin typeface="Comic Sans MS" panose="030F0702030302020204" pitchFamily="66" charset="0"/>
                <a:ea typeface="Verdana" pitchFamily="34" charset="0"/>
                <a:cs typeface="Microsoft Sans Serif" pitchFamily="34" charset="0"/>
              </a:rPr>
              <a:t>% developed </a:t>
            </a:r>
            <a:r>
              <a:rPr lang="en-US" dirty="0">
                <a:solidFill>
                  <a:prstClr val="black"/>
                </a:solidFill>
                <a:latin typeface="Comic Sans MS" panose="030F0702030302020204" pitchFamily="66" charset="0"/>
                <a:ea typeface="Verdana" pitchFamily="34" charset="0"/>
                <a:cs typeface="Microsoft Sans Serif" pitchFamily="34" charset="0"/>
              </a:rPr>
              <a:t>parcels in and </a:t>
            </a:r>
            <a:r>
              <a:rPr lang="en-US" dirty="0" smtClean="0">
                <a:solidFill>
                  <a:prstClr val="black"/>
                </a:solidFill>
                <a:latin typeface="Comic Sans MS" panose="030F0702030302020204" pitchFamily="66" charset="0"/>
                <a:ea typeface="Verdana" pitchFamily="34" charset="0"/>
                <a:cs typeface="Microsoft Sans Serif" pitchFamily="34" charset="0"/>
              </a:rPr>
              <a:t>% developed acres </a:t>
            </a:r>
            <a:r>
              <a:rPr lang="en-US" dirty="0">
                <a:solidFill>
                  <a:prstClr val="black"/>
                </a:solidFill>
                <a:latin typeface="Comic Sans MS" panose="030F0702030302020204" pitchFamily="66" charset="0"/>
                <a:ea typeface="Verdana" pitchFamily="34" charset="0"/>
                <a:cs typeface="Microsoft Sans Serif" pitchFamily="34" charset="0"/>
              </a:rPr>
              <a:t>outside PFAs is similar to but much less pronounced than for residential </a:t>
            </a:r>
            <a:r>
              <a:rPr lang="en-US" dirty="0" smtClean="0">
                <a:solidFill>
                  <a:prstClr val="black"/>
                </a:solidFill>
                <a:latin typeface="Comic Sans MS" panose="030F0702030302020204" pitchFamily="66" charset="0"/>
                <a:ea typeface="Verdana" pitchFamily="34" charset="0"/>
                <a:cs typeface="Microsoft Sans Serif" pitchFamily="34" charset="0"/>
              </a:rPr>
              <a:t>development. It is </a:t>
            </a:r>
            <a:r>
              <a:rPr lang="en-US" dirty="0">
                <a:solidFill>
                  <a:prstClr val="black"/>
                </a:solidFill>
                <a:latin typeface="Comic Sans MS" panose="030F0702030302020204" pitchFamily="66" charset="0"/>
                <a:ea typeface="Verdana" pitchFamily="34" charset="0"/>
                <a:cs typeface="Microsoft Sans Serif" pitchFamily="34" charset="0"/>
              </a:rPr>
              <a:t>completely absent in Baltimore, Upper Eastern Shore, and Capital Regions. More commercial and institutional establishments away from communities in PFAs means more land consumed and natural resources impacted; more infrastructure costs; and more driving and GHG (greenhouse gas) emissions </a:t>
            </a:r>
            <a:r>
              <a:rPr lang="en-US" dirty="0" smtClean="0">
                <a:solidFill>
                  <a:prstClr val="black"/>
                </a:solidFill>
                <a:latin typeface="Comic Sans MS" panose="030F0702030302020204" pitchFamily="66" charset="0"/>
                <a:ea typeface="Verdana" pitchFamily="34" charset="0"/>
                <a:cs typeface="Microsoft Sans Serif" pitchFamily="34" charset="0"/>
              </a:rPr>
              <a:t>to move </a:t>
            </a:r>
            <a:r>
              <a:rPr lang="en-US" dirty="0">
                <a:solidFill>
                  <a:prstClr val="black"/>
                </a:solidFill>
                <a:latin typeface="Comic Sans MS" panose="030F0702030302020204" pitchFamily="66" charset="0"/>
                <a:ea typeface="Verdana" pitchFamily="34" charset="0"/>
                <a:cs typeface="Microsoft Sans Serif" pitchFamily="34" charset="0"/>
              </a:rPr>
              <a:t>between home, jobs, and other regular destinations. </a:t>
            </a:r>
          </a:p>
        </p:txBody>
      </p:sp>
    </p:spTree>
    <p:extLst>
      <p:ext uri="{BB962C8B-B14F-4D97-AF65-F5344CB8AC3E}">
        <p14:creationId xmlns:p14="http://schemas.microsoft.com/office/powerpoint/2010/main" val="889958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4854"/>
            <a:ext cx="8229600" cy="950545"/>
          </a:xfrm>
        </p:spPr>
        <p:txBody>
          <a:bodyPr>
            <a:noAutofit/>
          </a:bodyPr>
          <a:lstStyle/>
          <a:p>
            <a:r>
              <a:rPr lang="en-US" sz="3200" dirty="0"/>
              <a:t>D</a:t>
            </a:r>
            <a:r>
              <a:rPr lang="en-US" sz="3200" dirty="0" smtClean="0"/>
              <a:t>evelopment </a:t>
            </a:r>
            <a:r>
              <a:rPr lang="en-US" sz="3200" dirty="0"/>
              <a:t>Objectives:</a:t>
            </a:r>
          </a:p>
        </p:txBody>
      </p:sp>
      <p:sp>
        <p:nvSpPr>
          <p:cNvPr id="2" name="Content Placeholder 1"/>
          <p:cNvSpPr>
            <a:spLocks noGrp="1"/>
          </p:cNvSpPr>
          <p:nvPr>
            <p:ph idx="1"/>
          </p:nvPr>
        </p:nvSpPr>
        <p:spPr>
          <a:xfrm>
            <a:off x="381000" y="1371600"/>
            <a:ext cx="8229600" cy="5029200"/>
          </a:xfrm>
        </p:spPr>
        <p:txBody>
          <a:bodyPr>
            <a:normAutofit fontScale="92500" lnSpcReduction="10000"/>
          </a:bodyPr>
          <a:lstStyle/>
          <a:p>
            <a:pPr lvl="0"/>
            <a:r>
              <a:rPr lang="en-US" dirty="0"/>
              <a:t>Accommodate the vast majority of development in Priority Funding Areas (PFAs), and minimize </a:t>
            </a:r>
            <a:r>
              <a:rPr lang="en-US" dirty="0" smtClean="0"/>
              <a:t>development pressure on </a:t>
            </a:r>
            <a:r>
              <a:rPr lang="en-US" dirty="0"/>
              <a:t>resource and environmentally sensitive </a:t>
            </a:r>
            <a:r>
              <a:rPr lang="en-US" dirty="0" smtClean="0"/>
              <a:t>lands</a:t>
            </a:r>
          </a:p>
          <a:p>
            <a:pPr lvl="0"/>
            <a:r>
              <a:rPr lang="en-US" b="1" dirty="0">
                <a:solidFill>
                  <a:srgbClr val="C00000"/>
                </a:solidFill>
              </a:rPr>
              <a:t>Accommodate mixed uses in a walkable environment within </a:t>
            </a:r>
            <a:r>
              <a:rPr lang="en-US" b="1" dirty="0" smtClean="0">
                <a:solidFill>
                  <a:srgbClr val="C00000"/>
                </a:solidFill>
              </a:rPr>
              <a:t>PFAs</a:t>
            </a:r>
          </a:p>
          <a:p>
            <a:pPr lvl="0"/>
            <a:r>
              <a:rPr lang="en-US" dirty="0"/>
              <a:t>PFAs provide a range of housing types, densities, sizes and values and accommodate </a:t>
            </a:r>
            <a:r>
              <a:rPr lang="en-US" dirty="0" smtClean="0"/>
              <a:t>socio-economically </a:t>
            </a:r>
            <a:r>
              <a:rPr lang="en-US" dirty="0"/>
              <a:t>diverse population</a:t>
            </a:r>
          </a:p>
        </p:txBody>
      </p:sp>
    </p:spTree>
    <p:extLst>
      <p:ext uri="{BB962C8B-B14F-4D97-AF65-F5344CB8AC3E}">
        <p14:creationId xmlns:p14="http://schemas.microsoft.com/office/powerpoint/2010/main" val="375311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90500"/>
            <a:ext cx="8557260" cy="952500"/>
          </a:xfrm>
        </p:spPr>
        <p:txBody>
          <a:bodyPr>
            <a:normAutofit/>
          </a:bodyPr>
          <a:lstStyle/>
          <a:p>
            <a:r>
              <a:rPr lang="en-US" sz="2800" dirty="0" smtClean="0"/>
              <a:t>Composite: Mixed Use - Walkable Environment in PFAs</a:t>
            </a:r>
            <a:endParaRPr lang="en-US" sz="2800" dirty="0"/>
          </a:p>
        </p:txBody>
      </p:sp>
      <p:sp>
        <p:nvSpPr>
          <p:cNvPr id="9" name="TextBox 8"/>
          <p:cNvSpPr txBox="1"/>
          <p:nvPr/>
        </p:nvSpPr>
        <p:spPr>
          <a:xfrm>
            <a:off x="609600" y="5805070"/>
            <a:ext cx="3992880" cy="276999"/>
          </a:xfrm>
          <a:prstGeom prst="rect">
            <a:avLst/>
          </a:prstGeom>
          <a:noFill/>
        </p:spPr>
        <p:txBody>
          <a:bodyPr wrap="square" rtlCol="0">
            <a:spAutoFit/>
          </a:bodyPr>
          <a:lstStyle/>
          <a:p>
            <a:r>
              <a:rPr lang="en-US" sz="1200" dirty="0" smtClean="0">
                <a:solidFill>
                  <a:prstClr val="white"/>
                </a:solidFill>
                <a:latin typeface="Microsoft Sans Serif" pitchFamily="34" charset="0"/>
                <a:ea typeface="Verdana" pitchFamily="34" charset="0"/>
                <a:cs typeface="Microsoft Sans Serif" pitchFamily="34" charset="0"/>
              </a:rPr>
              <a:t>Maximum Total Score=40</a:t>
            </a:r>
            <a:endParaRPr lang="en-US" sz="1200" dirty="0">
              <a:solidFill>
                <a:prstClr val="white"/>
              </a:solidFill>
              <a:latin typeface="Microsoft Sans Serif" pitchFamily="34" charset="0"/>
              <a:ea typeface="Verdana" pitchFamily="34" charset="0"/>
              <a:cs typeface="Microsoft Sans Serif" pitchFamily="34" charset="0"/>
            </a:endParaRPr>
          </a:p>
        </p:txBody>
      </p:sp>
      <p:sp>
        <p:nvSpPr>
          <p:cNvPr id="6" name="TextBox 1"/>
          <p:cNvSpPr txBox="1"/>
          <p:nvPr/>
        </p:nvSpPr>
        <p:spPr>
          <a:xfrm>
            <a:off x="457200" y="1143000"/>
            <a:ext cx="8230405" cy="1139192"/>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latin typeface="Comic Sans MS" panose="030F0702030302020204" pitchFamily="66" charset="0"/>
              <a:ea typeface="Calibri"/>
              <a:cs typeface="Times New Roman"/>
            </a:endParaRPr>
          </a:p>
        </p:txBody>
      </p:sp>
      <p:sp>
        <p:nvSpPr>
          <p:cNvPr id="7" name="TextBox 6"/>
          <p:cNvSpPr txBox="1"/>
          <p:nvPr/>
        </p:nvSpPr>
        <p:spPr>
          <a:xfrm>
            <a:off x="5799483" y="6468765"/>
            <a:ext cx="2483457" cy="3693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a:t>
            </a:r>
            <a:r>
              <a:rPr lang="en-US" sz="900" i="1" dirty="0" smtClean="0">
                <a:solidFill>
                  <a:prstClr val="black"/>
                </a:solidFill>
                <a:latin typeface="Comic Sans MS" panose="030F0702030302020204" pitchFamily="66" charset="0"/>
                <a:ea typeface="Verdana" pitchFamily="34" charset="0"/>
                <a:cs typeface="Microsoft Sans Serif" pitchFamily="34" charset="0"/>
              </a:rPr>
              <a:t>MdProperty View </a:t>
            </a:r>
            <a:r>
              <a:rPr lang="en-US" sz="900" dirty="0" smtClean="0">
                <a:solidFill>
                  <a:prstClr val="black"/>
                </a:solidFill>
                <a:latin typeface="Comic Sans MS" panose="030F0702030302020204" pitchFamily="66" charset="0"/>
                <a:ea typeface="Verdana" pitchFamily="34" charset="0"/>
                <a:cs typeface="Microsoft Sans Serif" pitchFamily="34" charset="0"/>
              </a:rPr>
              <a:t>, Maryland Department of Planning</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930536088"/>
              </p:ext>
            </p:extLst>
          </p:nvPr>
        </p:nvGraphicFramePr>
        <p:xfrm>
          <a:off x="228600" y="16002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09600" y="1143000"/>
            <a:ext cx="8229601" cy="738664"/>
          </a:xfrm>
          <a:prstGeom prst="rect">
            <a:avLst/>
          </a:prstGeom>
          <a:solidFill>
            <a:schemeClr val="bg1"/>
          </a:solidFill>
          <a:ln>
            <a:solidFill>
              <a:schemeClr val="tx1"/>
            </a:solidFill>
          </a:ln>
        </p:spPr>
        <p:txBody>
          <a:bodyPr wrap="square" rtlCol="0" anchor="ctr" anchorCtr="0">
            <a:spAutoFit/>
          </a:bodyPr>
          <a:lstStyle/>
          <a:p>
            <a:pPr algn="ctr"/>
            <a:r>
              <a:rPr lang="en-US" sz="1400" b="1" dirty="0" smtClean="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Composite of 4 equally weighted indicators: proximity of residential parcels to transit, recreation,  and commercial establishments, &amp; access to jobs by walk/transit.</a:t>
            </a:r>
          </a:p>
          <a:p>
            <a:pPr algn="ctr"/>
            <a:r>
              <a:rPr lang="en-US" sz="1400" b="1" dirty="0" smtClean="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0 = least supportive, 100 = most supportive of Sustainable Growth Objective(s).</a:t>
            </a:r>
            <a:endPar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endParaRPr>
          </a:p>
        </p:txBody>
      </p:sp>
      <p:sp>
        <p:nvSpPr>
          <p:cNvPr id="10" name="TextBox 9"/>
          <p:cNvSpPr txBox="1"/>
          <p:nvPr/>
        </p:nvSpPr>
        <p:spPr>
          <a:xfrm>
            <a:off x="1486301" y="5943569"/>
            <a:ext cx="7352899" cy="461665"/>
          </a:xfrm>
          <a:prstGeom prst="rect">
            <a:avLst/>
          </a:prstGeom>
          <a:noFill/>
        </p:spPr>
        <p:txBody>
          <a:bodyPr wrap="square" rtlCol="0">
            <a:spAutoFit/>
          </a:bodyPr>
          <a:lstStyle/>
          <a:p>
            <a:r>
              <a:rPr lang="en-US" sz="1200" b="1" dirty="0" smtClean="0">
                <a:solidFill>
                  <a:srgbClr val="C00000"/>
                </a:solidFill>
                <a:latin typeface="Comic Sans MS" panose="030F0702030302020204" pitchFamily="66" charset="0"/>
              </a:rPr>
              <a:t>*Note: data on local transit services is being updated, ETA 12/14. Updates will likely improve proximity of residences to transit measures &amp; decrease the job access metric in some areas.</a:t>
            </a:r>
            <a:endParaRPr lang="en-US" sz="1200" b="1" dirty="0">
              <a:solidFill>
                <a:srgbClr val="C00000"/>
              </a:solidFill>
              <a:latin typeface="Comic Sans MS" panose="030F0702030302020204" pitchFamily="66" charset="0"/>
              <a:ea typeface="Verdana" pitchFamily="34" charset="0"/>
              <a:cs typeface="Microsoft Sans Serif" pitchFamily="34" charset="0"/>
            </a:endParaRPr>
          </a:p>
        </p:txBody>
      </p:sp>
    </p:spTree>
    <p:extLst>
      <p:ext uri="{BB962C8B-B14F-4D97-AF65-F5344CB8AC3E}">
        <p14:creationId xmlns:p14="http://schemas.microsoft.com/office/powerpoint/2010/main" val="91916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0"/>
          <p:cNvGraphicFramePr>
            <a:graphicFrameLocks noGrp="1"/>
          </p:cNvGraphicFramePr>
          <p:nvPr>
            <p:ph idx="1"/>
            <p:extLst>
              <p:ext uri="{D42A27DB-BD31-4B8C-83A1-F6EECF244321}">
                <p14:modId xmlns:p14="http://schemas.microsoft.com/office/powerpoint/2010/main" val="1614549664"/>
              </p:ext>
            </p:extLst>
          </p:nvPr>
        </p:nvGraphicFramePr>
        <p:xfrm>
          <a:off x="304800" y="1143000"/>
          <a:ext cx="86868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04800" y="190500"/>
            <a:ext cx="8557260" cy="952500"/>
          </a:xfrm>
        </p:spPr>
        <p:txBody>
          <a:bodyPr>
            <a:normAutofit/>
          </a:bodyPr>
          <a:lstStyle/>
          <a:p>
            <a:r>
              <a:rPr lang="en-US" sz="2800" dirty="0" smtClean="0"/>
              <a:t>Composite: Mixed Use - Walkable Environment in PFAs</a:t>
            </a:r>
            <a:endParaRPr lang="en-US" sz="2800" dirty="0"/>
          </a:p>
        </p:txBody>
      </p:sp>
      <p:sp>
        <p:nvSpPr>
          <p:cNvPr id="9" name="TextBox 8"/>
          <p:cNvSpPr txBox="1"/>
          <p:nvPr/>
        </p:nvSpPr>
        <p:spPr>
          <a:xfrm>
            <a:off x="609600" y="5805070"/>
            <a:ext cx="3992880" cy="276999"/>
          </a:xfrm>
          <a:prstGeom prst="rect">
            <a:avLst/>
          </a:prstGeom>
          <a:noFill/>
        </p:spPr>
        <p:txBody>
          <a:bodyPr wrap="square" rtlCol="0">
            <a:spAutoFit/>
          </a:bodyPr>
          <a:lstStyle/>
          <a:p>
            <a:r>
              <a:rPr lang="en-US" sz="1200" dirty="0" smtClean="0">
                <a:solidFill>
                  <a:prstClr val="white"/>
                </a:solidFill>
                <a:latin typeface="Microsoft Sans Serif" pitchFamily="34" charset="0"/>
                <a:ea typeface="Verdana" pitchFamily="34" charset="0"/>
                <a:cs typeface="Microsoft Sans Serif" pitchFamily="34" charset="0"/>
              </a:rPr>
              <a:t>Maximum Total Score=40</a:t>
            </a:r>
            <a:endParaRPr lang="en-US" sz="1200" dirty="0">
              <a:solidFill>
                <a:prstClr val="white"/>
              </a:solidFill>
              <a:latin typeface="Microsoft Sans Serif" pitchFamily="34" charset="0"/>
              <a:ea typeface="Verdana" pitchFamily="34" charset="0"/>
              <a:cs typeface="Microsoft Sans Serif" pitchFamily="34" charset="0"/>
            </a:endParaRPr>
          </a:p>
        </p:txBody>
      </p:sp>
      <p:sp>
        <p:nvSpPr>
          <p:cNvPr id="6" name="TextBox 1"/>
          <p:cNvSpPr txBox="1"/>
          <p:nvPr/>
        </p:nvSpPr>
        <p:spPr>
          <a:xfrm>
            <a:off x="457200" y="1143000"/>
            <a:ext cx="8230405" cy="1139192"/>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latin typeface="Comic Sans MS" panose="030F0702030302020204" pitchFamily="66" charset="0"/>
              <a:ea typeface="Calibri"/>
              <a:cs typeface="Times New Roman"/>
            </a:endParaRPr>
          </a:p>
        </p:txBody>
      </p:sp>
      <p:sp>
        <p:nvSpPr>
          <p:cNvPr id="7" name="TextBox 6"/>
          <p:cNvSpPr txBox="1"/>
          <p:nvPr/>
        </p:nvSpPr>
        <p:spPr>
          <a:xfrm>
            <a:off x="5799483" y="6468765"/>
            <a:ext cx="2483457" cy="3693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a:t>
            </a:r>
            <a:r>
              <a:rPr lang="en-US" sz="900" i="1" dirty="0" smtClean="0">
                <a:solidFill>
                  <a:prstClr val="black"/>
                </a:solidFill>
                <a:latin typeface="Comic Sans MS" panose="030F0702030302020204" pitchFamily="66" charset="0"/>
                <a:ea typeface="Verdana" pitchFamily="34" charset="0"/>
                <a:cs typeface="Microsoft Sans Serif" pitchFamily="34" charset="0"/>
              </a:rPr>
              <a:t>MdProperty View</a:t>
            </a:r>
            <a:r>
              <a:rPr lang="en-US" sz="900" dirty="0" smtClean="0">
                <a:solidFill>
                  <a:prstClr val="black"/>
                </a:solidFill>
                <a:latin typeface="Comic Sans MS" panose="030F0702030302020204" pitchFamily="66" charset="0"/>
                <a:ea typeface="Verdana" pitchFamily="34" charset="0"/>
                <a:cs typeface="Microsoft Sans Serif" pitchFamily="34" charset="0"/>
              </a:rPr>
              <a:t>, Maryland Department of Planning</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2" name="TextBox 1"/>
          <p:cNvSpPr txBox="1"/>
          <p:nvPr/>
        </p:nvSpPr>
        <p:spPr>
          <a:xfrm>
            <a:off x="228600" y="1143000"/>
            <a:ext cx="8763000" cy="5181600"/>
          </a:xfrm>
          <a:prstGeom prst="rect">
            <a:avLst/>
          </a:prstGeom>
          <a:solidFill>
            <a:schemeClr val="bg1">
              <a:alpha val="70000"/>
            </a:schemeClr>
          </a:solidFill>
        </p:spPr>
        <p:txBody>
          <a:bodyPr wrap="square" rtlCol="0" anchor="ctr" anchorCtr="0">
            <a:noAutofit/>
          </a:bodyPr>
          <a:lstStyle/>
          <a:p>
            <a:r>
              <a:rPr lang="en-US" b="1" u="sng" dirty="0">
                <a:solidFill>
                  <a:prstClr val="black"/>
                </a:solidFill>
                <a:latin typeface="Comic Sans MS" panose="030F0702030302020204" pitchFamily="66" charset="0"/>
              </a:rPr>
              <a:t>Implications for Sustainable Growth Objectives</a:t>
            </a:r>
            <a:r>
              <a:rPr lang="en-US" b="1" dirty="0">
                <a:solidFill>
                  <a:prstClr val="black"/>
                </a:solidFill>
                <a:latin typeface="Comic Sans MS" panose="030F0702030302020204" pitchFamily="66" charset="0"/>
              </a:rPr>
              <a:t>: </a:t>
            </a:r>
          </a:p>
          <a:p>
            <a:r>
              <a:rPr lang="en-US" dirty="0">
                <a:solidFill>
                  <a:prstClr val="black"/>
                </a:solidFill>
                <a:latin typeface="Comic Sans MS" panose="030F0702030302020204" pitchFamily="66" charset="0"/>
                <a:ea typeface="Calibri"/>
                <a:cs typeface="Times New Roman"/>
              </a:rPr>
              <a:t>Walkable environments provide walk access to most daily destinations along local roads, trails, or via transit.  Important destinations include commercial and retail </a:t>
            </a:r>
            <a:r>
              <a:rPr lang="en-US" dirty="0" smtClean="0">
                <a:solidFill>
                  <a:prstClr val="black"/>
                </a:solidFill>
                <a:latin typeface="Comic Sans MS" panose="030F0702030302020204" pitchFamily="66" charset="0"/>
                <a:ea typeface="Calibri"/>
                <a:cs typeface="Times New Roman"/>
              </a:rPr>
              <a:t>establishments, recreation facilities, jobs, and many others.</a:t>
            </a:r>
          </a:p>
          <a:p>
            <a:endParaRPr lang="en-US" dirty="0" smtClean="0">
              <a:solidFill>
                <a:prstClr val="black"/>
              </a:solidFill>
              <a:latin typeface="Comic Sans MS" panose="030F0702030302020204" pitchFamily="66" charset="0"/>
              <a:ea typeface="Calibri"/>
              <a:cs typeface="Times New Roman"/>
            </a:endParaRPr>
          </a:p>
          <a:p>
            <a:r>
              <a:rPr lang="en-US" dirty="0" smtClean="0">
                <a:solidFill>
                  <a:prstClr val="black"/>
                </a:solidFill>
                <a:latin typeface="Comic Sans MS" panose="030F0702030302020204" pitchFamily="66" charset="0"/>
                <a:ea typeface="Calibri"/>
                <a:cs typeface="Times New Roman"/>
              </a:rPr>
              <a:t>Overall</a:t>
            </a:r>
            <a:r>
              <a:rPr lang="en-US" dirty="0">
                <a:solidFill>
                  <a:prstClr val="black"/>
                </a:solidFill>
                <a:latin typeface="Comic Sans MS" panose="030F0702030302020204" pitchFamily="66" charset="0"/>
                <a:ea typeface="Calibri"/>
                <a:cs typeface="Times New Roman"/>
              </a:rPr>
              <a:t>, </a:t>
            </a:r>
            <a:r>
              <a:rPr lang="en-US" dirty="0" smtClean="0">
                <a:solidFill>
                  <a:prstClr val="black"/>
                </a:solidFill>
                <a:latin typeface="Comic Sans MS" panose="030F0702030302020204" pitchFamily="66" charset="0"/>
                <a:ea typeface="Calibri"/>
                <a:cs typeface="Times New Roman"/>
              </a:rPr>
              <a:t>each of </a:t>
            </a:r>
            <a:r>
              <a:rPr lang="en-US" dirty="0">
                <a:solidFill>
                  <a:prstClr val="black"/>
                </a:solidFill>
                <a:latin typeface="Comic Sans MS" panose="030F0702030302020204" pitchFamily="66" charset="0"/>
                <a:ea typeface="Calibri"/>
                <a:cs typeface="Times New Roman"/>
              </a:rPr>
              <a:t>the regions </a:t>
            </a:r>
            <a:r>
              <a:rPr lang="en-US" dirty="0" smtClean="0">
                <a:solidFill>
                  <a:prstClr val="black"/>
                </a:solidFill>
                <a:latin typeface="Comic Sans MS" panose="030F0702030302020204" pitchFamily="66" charset="0"/>
                <a:ea typeface="Calibri"/>
                <a:cs typeface="Times New Roman"/>
              </a:rPr>
              <a:t>has one or more shortcomings as measured in mixed use - walkability. </a:t>
            </a:r>
            <a:r>
              <a:rPr lang="en-US" dirty="0">
                <a:solidFill>
                  <a:prstClr val="black"/>
                </a:solidFill>
                <a:latin typeface="Comic Sans MS" panose="030F0702030302020204" pitchFamily="66" charset="0"/>
                <a:ea typeface="Calibri"/>
                <a:cs typeface="Times New Roman"/>
              </a:rPr>
              <a:t>Related land use and travel patterns </a:t>
            </a:r>
            <a:r>
              <a:rPr lang="en-US" dirty="0" smtClean="0">
                <a:solidFill>
                  <a:prstClr val="black"/>
                </a:solidFill>
                <a:latin typeface="Comic Sans MS" panose="030F0702030302020204" pitchFamily="66" charset="0"/>
                <a:ea typeface="Calibri"/>
                <a:cs typeface="Times New Roman"/>
              </a:rPr>
              <a:t>underlie </a:t>
            </a:r>
            <a:r>
              <a:rPr lang="en-US" dirty="0">
                <a:solidFill>
                  <a:prstClr val="black"/>
                </a:solidFill>
                <a:latin typeface="Comic Sans MS" panose="030F0702030302020204" pitchFamily="66" charset="0"/>
                <a:ea typeface="Calibri"/>
                <a:cs typeface="Times New Roman"/>
              </a:rPr>
              <a:t>the need to </a:t>
            </a:r>
            <a:r>
              <a:rPr lang="en-US" dirty="0" smtClean="0">
                <a:solidFill>
                  <a:prstClr val="black"/>
                </a:solidFill>
                <a:latin typeface="Comic Sans MS" panose="030F0702030302020204" pitchFamily="66" charset="0"/>
                <a:ea typeface="Calibri"/>
                <a:cs typeface="Times New Roman"/>
              </a:rPr>
              <a:t>leave </a:t>
            </a:r>
            <a:r>
              <a:rPr lang="en-US" dirty="0">
                <a:solidFill>
                  <a:prstClr val="black"/>
                </a:solidFill>
                <a:latin typeface="Comic Sans MS" panose="030F0702030302020204" pitchFamily="66" charset="0"/>
                <a:ea typeface="Calibri"/>
                <a:cs typeface="Times New Roman"/>
              </a:rPr>
              <a:t>one’s </a:t>
            </a:r>
            <a:r>
              <a:rPr lang="en-US" dirty="0" smtClean="0">
                <a:solidFill>
                  <a:prstClr val="black"/>
                </a:solidFill>
                <a:latin typeface="Comic Sans MS" panose="030F0702030302020204" pitchFamily="66" charset="0"/>
                <a:ea typeface="Calibri"/>
                <a:cs typeface="Times New Roman"/>
              </a:rPr>
              <a:t>community generally by car to reach many or most regular destinations.</a:t>
            </a:r>
          </a:p>
          <a:p>
            <a:endParaRPr lang="en-US" dirty="0">
              <a:solidFill>
                <a:prstClr val="black"/>
              </a:solidFill>
              <a:latin typeface="Comic Sans MS" panose="030F0702030302020204" pitchFamily="66" charset="0"/>
              <a:ea typeface="Calibri"/>
              <a:cs typeface="Times New Roman"/>
            </a:endParaRPr>
          </a:p>
          <a:p>
            <a:r>
              <a:rPr lang="en-US" dirty="0" smtClean="0">
                <a:solidFill>
                  <a:prstClr val="black"/>
                </a:solidFill>
                <a:latin typeface="Comic Sans MS" panose="030F0702030302020204" pitchFamily="66" charset="0"/>
                <a:ea typeface="Calibri"/>
                <a:cs typeface="Times New Roman"/>
              </a:rPr>
              <a:t>Measures of recent progress do not indicate any widespread improvement, which may be occurring in discrete locations.</a:t>
            </a:r>
          </a:p>
          <a:p>
            <a:endParaRPr lang="en-US" dirty="0">
              <a:solidFill>
                <a:prstClr val="black"/>
              </a:solidFill>
              <a:latin typeface="Comic Sans MS" panose="030F0702030302020204" pitchFamily="66" charset="0"/>
              <a:ea typeface="Calibri"/>
              <a:cs typeface="Times New Roman"/>
            </a:endParaRPr>
          </a:p>
          <a:p>
            <a:r>
              <a:rPr lang="en-US" dirty="0" smtClean="0">
                <a:solidFill>
                  <a:prstClr val="black"/>
                </a:solidFill>
                <a:latin typeface="Comic Sans MS" panose="030F0702030302020204" pitchFamily="66" charset="0"/>
                <a:ea typeface="Calibri"/>
                <a:cs typeface="Times New Roman"/>
              </a:rPr>
              <a:t>Note: proximity to commercial for this metric is too “generous” and does not adequately measure progress toward the objective. We are exploring ways to improve it.</a:t>
            </a:r>
            <a:endParaRPr lang="en-US" dirty="0">
              <a:solidFill>
                <a:prstClr val="black"/>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59339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4854"/>
            <a:ext cx="8229600" cy="950545"/>
          </a:xfrm>
        </p:spPr>
        <p:txBody>
          <a:bodyPr>
            <a:noAutofit/>
          </a:bodyPr>
          <a:lstStyle/>
          <a:p>
            <a:r>
              <a:rPr lang="en-US" sz="3200" dirty="0"/>
              <a:t>D</a:t>
            </a:r>
            <a:r>
              <a:rPr lang="en-US" sz="3200" dirty="0" smtClean="0"/>
              <a:t>evelopment </a:t>
            </a:r>
            <a:r>
              <a:rPr lang="en-US" sz="3200" dirty="0"/>
              <a:t>Objectives:</a:t>
            </a:r>
          </a:p>
        </p:txBody>
      </p:sp>
      <p:sp>
        <p:nvSpPr>
          <p:cNvPr id="2" name="Content Placeholder 1"/>
          <p:cNvSpPr>
            <a:spLocks noGrp="1"/>
          </p:cNvSpPr>
          <p:nvPr>
            <p:ph idx="1"/>
          </p:nvPr>
        </p:nvSpPr>
        <p:spPr>
          <a:xfrm>
            <a:off x="381000" y="1371600"/>
            <a:ext cx="8229600" cy="5029200"/>
          </a:xfrm>
        </p:spPr>
        <p:txBody>
          <a:bodyPr>
            <a:normAutofit fontScale="92500"/>
          </a:bodyPr>
          <a:lstStyle/>
          <a:p>
            <a:pPr lvl="0"/>
            <a:r>
              <a:rPr lang="en-US" dirty="0"/>
              <a:t>Accommodate the vast majority of development in Priority Funding Areas (PFAs), and minimize </a:t>
            </a:r>
            <a:r>
              <a:rPr lang="en-US" dirty="0" smtClean="0"/>
              <a:t>development pressure on </a:t>
            </a:r>
            <a:r>
              <a:rPr lang="en-US" dirty="0"/>
              <a:t>resource and environmentally sensitive </a:t>
            </a:r>
            <a:r>
              <a:rPr lang="en-US" dirty="0" smtClean="0"/>
              <a:t>lands</a:t>
            </a:r>
          </a:p>
          <a:p>
            <a:pPr lvl="0"/>
            <a:r>
              <a:rPr lang="en-US" dirty="0" smtClean="0"/>
              <a:t>Accommodate mixed uses in a walkable environment </a:t>
            </a:r>
            <a:r>
              <a:rPr lang="en-US" dirty="0"/>
              <a:t>within </a:t>
            </a:r>
            <a:r>
              <a:rPr lang="en-US" dirty="0" smtClean="0"/>
              <a:t>PFAs</a:t>
            </a:r>
          </a:p>
          <a:p>
            <a:pPr lvl="0"/>
            <a:r>
              <a:rPr lang="en-US" b="1" dirty="0" smtClean="0">
                <a:solidFill>
                  <a:srgbClr val="C00000"/>
                </a:solidFill>
              </a:rPr>
              <a:t>Accommodate </a:t>
            </a:r>
            <a:r>
              <a:rPr lang="en-US" b="1" dirty="0">
                <a:solidFill>
                  <a:srgbClr val="C00000"/>
                </a:solidFill>
              </a:rPr>
              <a:t>socio-economically diverse </a:t>
            </a:r>
            <a:r>
              <a:rPr lang="en-US" b="1" dirty="0" smtClean="0">
                <a:solidFill>
                  <a:srgbClr val="C00000"/>
                </a:solidFill>
              </a:rPr>
              <a:t>population: PFAs </a:t>
            </a:r>
            <a:r>
              <a:rPr lang="en-US" b="1" dirty="0">
                <a:solidFill>
                  <a:srgbClr val="C00000"/>
                </a:solidFill>
              </a:rPr>
              <a:t>provide a </a:t>
            </a:r>
            <a:r>
              <a:rPr lang="en-US" b="1" dirty="0" smtClean="0">
                <a:solidFill>
                  <a:srgbClr val="C00000"/>
                </a:solidFill>
              </a:rPr>
              <a:t>mix of housing types and affordable costs of living</a:t>
            </a:r>
            <a:endParaRPr lang="en-US" b="1" dirty="0">
              <a:solidFill>
                <a:srgbClr val="C00000"/>
              </a:solidFill>
            </a:endParaRPr>
          </a:p>
        </p:txBody>
      </p:sp>
    </p:spTree>
    <p:extLst>
      <p:ext uri="{BB962C8B-B14F-4D97-AF65-F5344CB8AC3E}">
        <p14:creationId xmlns:p14="http://schemas.microsoft.com/office/powerpoint/2010/main" val="200901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Commission’s Indicators Work Group</a:t>
            </a:r>
          </a:p>
          <a:p>
            <a:r>
              <a:rPr lang="en-US" dirty="0" smtClean="0"/>
              <a:t>MDP’s indicators work for PlanMaryland Planning Area review process</a:t>
            </a:r>
          </a:p>
          <a:p>
            <a:r>
              <a:rPr lang="en-US" dirty="0" smtClean="0"/>
              <a:t>National Center for Smart Growth’s Opportunity Mapping effort</a:t>
            </a:r>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571509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772" y="68580"/>
            <a:ext cx="8557260" cy="1143000"/>
          </a:xfrm>
        </p:spPr>
        <p:txBody>
          <a:bodyPr>
            <a:normAutofit fontScale="90000"/>
          </a:bodyPr>
          <a:lstStyle/>
          <a:p>
            <a:r>
              <a:rPr lang="en-US" sz="3600" dirty="0" smtClean="0"/>
              <a:t>Composite: Accommodate Socio-economically Diverse Population</a:t>
            </a:r>
            <a:endParaRPr lang="en-US" sz="2400" dirty="0"/>
          </a:p>
        </p:txBody>
      </p:sp>
      <p:sp>
        <p:nvSpPr>
          <p:cNvPr id="9" name="TextBox 8"/>
          <p:cNvSpPr txBox="1"/>
          <p:nvPr/>
        </p:nvSpPr>
        <p:spPr>
          <a:xfrm>
            <a:off x="609600" y="5805070"/>
            <a:ext cx="3992880" cy="276999"/>
          </a:xfrm>
          <a:prstGeom prst="rect">
            <a:avLst/>
          </a:prstGeom>
          <a:noFill/>
        </p:spPr>
        <p:txBody>
          <a:bodyPr wrap="square" rtlCol="0">
            <a:spAutoFit/>
          </a:bodyPr>
          <a:lstStyle/>
          <a:p>
            <a:r>
              <a:rPr lang="en-US" sz="1200" dirty="0">
                <a:solidFill>
                  <a:prstClr val="white"/>
                </a:solidFill>
                <a:latin typeface="Microsoft Sans Serif" pitchFamily="34" charset="0"/>
                <a:ea typeface="Verdana" pitchFamily="34" charset="0"/>
                <a:cs typeface="Microsoft Sans Serif" pitchFamily="34" charset="0"/>
              </a:rPr>
              <a:t>Maximum Total Score=40</a:t>
            </a:r>
          </a:p>
        </p:txBody>
      </p:sp>
      <p:sp>
        <p:nvSpPr>
          <p:cNvPr id="10" name="TextBox 9"/>
          <p:cNvSpPr txBox="1"/>
          <p:nvPr/>
        </p:nvSpPr>
        <p:spPr>
          <a:xfrm>
            <a:off x="5774992" y="6213792"/>
            <a:ext cx="3076040" cy="646331"/>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Sources: </a:t>
            </a:r>
            <a:r>
              <a:rPr lang="en-US" sz="900" dirty="0">
                <a:solidFill>
                  <a:prstClr val="black"/>
                </a:solidFill>
                <a:latin typeface="Comic Sans MS" panose="030F0702030302020204" pitchFamily="66" charset="0"/>
              </a:rPr>
              <a:t>Center for Neighborhood Technology, HUD AMI (2007-2011). </a:t>
            </a:r>
            <a:r>
              <a:rPr lang="en-US" sz="900" dirty="0">
                <a:solidFill>
                  <a:prstClr val="black"/>
                </a:solidFill>
                <a:latin typeface="Comic Sans MS" panose="030F0702030302020204" pitchFamily="66" charset="0"/>
                <a:ea typeface="Verdana" pitchFamily="34" charset="0"/>
                <a:cs typeface="Microsoft Sans Serif" pitchFamily="34" charset="0"/>
              </a:rPr>
              <a:t>2008 – 2012 American Community Survey. MdProperty View housing sales data, Maryland Department of Education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10982643"/>
              </p:ext>
            </p:extLst>
          </p:nvPr>
        </p:nvGraphicFramePr>
        <p:xfrm>
          <a:off x="304800" y="1970106"/>
          <a:ext cx="8546232" cy="41560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02644" y="1295400"/>
            <a:ext cx="8279330" cy="954107"/>
          </a:xfrm>
          <a:prstGeom prst="rect">
            <a:avLst/>
          </a:prstGeom>
          <a:solidFill>
            <a:schemeClr val="bg1"/>
          </a:solidFill>
          <a:ln>
            <a:solidFill>
              <a:schemeClr val="tx1"/>
            </a:solidFill>
          </a:ln>
        </p:spPr>
        <p:txBody>
          <a:bodyPr wrap="square" rtlCol="0" anchor="ctr" anchorCtr="0">
            <a:spAutoFit/>
          </a:bodyPr>
          <a:lstStyle/>
          <a:p>
            <a:pPr algn="ctr"/>
            <a:r>
              <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Composite of </a:t>
            </a:r>
            <a:r>
              <a:rPr lang="en-US" sz="1400" b="1" dirty="0" smtClean="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6 equally weighted indicators</a:t>
            </a:r>
            <a:r>
              <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 housing diversity, </a:t>
            </a:r>
            <a:r>
              <a:rPr lang="en-US" sz="1400" b="1" dirty="0" smtClean="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housing affordability &amp; </a:t>
            </a:r>
            <a:r>
              <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affordability of combined </a:t>
            </a:r>
            <a:r>
              <a:rPr lang="en-US" sz="1400" b="1" dirty="0" smtClean="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housing/transportation costs (both for single </a:t>
            </a:r>
            <a:r>
              <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&amp; 2 income HH’s)</a:t>
            </a:r>
            <a:r>
              <a:rPr lang="en-US" sz="1400" b="1" dirty="0" smtClean="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 rent affordability</a:t>
            </a:r>
            <a:r>
              <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 </a:t>
            </a:r>
            <a:r>
              <a:rPr lang="en-US" sz="1400" b="1" dirty="0" smtClean="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0 </a:t>
            </a:r>
            <a:r>
              <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 least supportive, 100 = most supportive of Sustainable Growth Objective(s).</a:t>
            </a:r>
          </a:p>
        </p:txBody>
      </p:sp>
    </p:spTree>
    <p:extLst>
      <p:ext uri="{BB962C8B-B14F-4D97-AF65-F5344CB8AC3E}">
        <p14:creationId xmlns:p14="http://schemas.microsoft.com/office/powerpoint/2010/main" val="3100788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7"/>
          <p:cNvGraphicFramePr>
            <a:graphicFrameLocks noGrp="1"/>
          </p:cNvGraphicFramePr>
          <p:nvPr>
            <p:ph idx="1"/>
            <p:extLst>
              <p:ext uri="{D42A27DB-BD31-4B8C-83A1-F6EECF244321}">
                <p14:modId xmlns:p14="http://schemas.microsoft.com/office/powerpoint/2010/main" val="2007984881"/>
              </p:ext>
            </p:extLst>
          </p:nvPr>
        </p:nvGraphicFramePr>
        <p:xfrm>
          <a:off x="304800" y="1143000"/>
          <a:ext cx="83820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93772" y="68580"/>
            <a:ext cx="8557260" cy="1143000"/>
          </a:xfrm>
        </p:spPr>
        <p:txBody>
          <a:bodyPr>
            <a:normAutofit fontScale="90000"/>
          </a:bodyPr>
          <a:lstStyle/>
          <a:p>
            <a:r>
              <a:rPr lang="en-US" sz="3600" dirty="0" smtClean="0"/>
              <a:t>Accommodate Socio-economically Diverse Population</a:t>
            </a:r>
            <a:endParaRPr lang="en-US" sz="2400" dirty="0"/>
          </a:p>
        </p:txBody>
      </p:sp>
      <p:sp>
        <p:nvSpPr>
          <p:cNvPr id="9" name="TextBox 8"/>
          <p:cNvSpPr txBox="1"/>
          <p:nvPr/>
        </p:nvSpPr>
        <p:spPr>
          <a:xfrm>
            <a:off x="609600" y="5805070"/>
            <a:ext cx="3992880" cy="276999"/>
          </a:xfrm>
          <a:prstGeom prst="rect">
            <a:avLst/>
          </a:prstGeom>
          <a:noFill/>
        </p:spPr>
        <p:txBody>
          <a:bodyPr wrap="square" rtlCol="0">
            <a:spAutoFit/>
          </a:bodyPr>
          <a:lstStyle/>
          <a:p>
            <a:r>
              <a:rPr lang="en-US" sz="1200" dirty="0">
                <a:solidFill>
                  <a:prstClr val="white"/>
                </a:solidFill>
                <a:latin typeface="Microsoft Sans Serif" pitchFamily="34" charset="0"/>
                <a:ea typeface="Verdana" pitchFamily="34" charset="0"/>
                <a:cs typeface="Microsoft Sans Serif" pitchFamily="34" charset="0"/>
              </a:rPr>
              <a:t>Maximum Total Score=40</a:t>
            </a:r>
          </a:p>
        </p:txBody>
      </p:sp>
      <p:sp>
        <p:nvSpPr>
          <p:cNvPr id="8" name="TextBox 1"/>
          <p:cNvSpPr txBox="1"/>
          <p:nvPr/>
        </p:nvSpPr>
        <p:spPr>
          <a:xfrm>
            <a:off x="304800" y="1143001"/>
            <a:ext cx="8686800" cy="5070792"/>
          </a:xfrm>
          <a:prstGeom prst="rect">
            <a:avLst/>
          </a:prstGeom>
          <a:solidFill>
            <a:schemeClr val="bg1">
              <a:alpha val="70000"/>
            </a:schemeClr>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u="sng" dirty="0" smtClean="0">
                <a:solidFill>
                  <a:prstClr val="black"/>
                </a:solidFill>
                <a:latin typeface="Comic Sans MS" panose="030F0702030302020204" pitchFamily="66" charset="0"/>
              </a:rPr>
              <a:t>Implications for Sustainable Growth Objectives</a:t>
            </a:r>
            <a:r>
              <a:rPr lang="en-US" sz="1800" b="1" dirty="0" smtClean="0">
                <a:solidFill>
                  <a:prstClr val="black"/>
                </a:solidFill>
                <a:latin typeface="Comic Sans MS" panose="030F0702030302020204" pitchFamily="66" charset="0"/>
              </a:rPr>
              <a:t>: </a:t>
            </a:r>
          </a:p>
          <a:p>
            <a:r>
              <a:rPr lang="en-US" sz="1800" dirty="0" smtClean="0">
                <a:solidFill>
                  <a:prstClr val="black"/>
                </a:solidFill>
                <a:latin typeface="Comic Sans MS" panose="030F0702030302020204" pitchFamily="66" charset="0"/>
                <a:ea typeface="Calibri"/>
                <a:cs typeface="Times New Roman"/>
              </a:rPr>
              <a:t>Combining metrics for housing, costs, &amp; ability to accommodate diverse population suggests that many elements of this indicator must be addressed throughout the State.</a:t>
            </a:r>
          </a:p>
          <a:p>
            <a:endParaRPr lang="en-US" sz="1800" dirty="0">
              <a:solidFill>
                <a:prstClr val="black"/>
              </a:solidFill>
              <a:latin typeface="Comic Sans MS" panose="030F0702030302020204" pitchFamily="66" charset="0"/>
              <a:ea typeface="Calibri"/>
              <a:cs typeface="Times New Roman"/>
            </a:endParaRPr>
          </a:p>
          <a:p>
            <a:r>
              <a:rPr lang="en-US" sz="1800" dirty="0" smtClean="0">
                <a:solidFill>
                  <a:prstClr val="black"/>
                </a:solidFill>
                <a:latin typeface="Comic Sans MS" panose="030F0702030302020204" pitchFamily="66" charset="0"/>
                <a:ea typeface="Calibri"/>
                <a:cs typeface="Times New Roman"/>
              </a:rPr>
              <a:t>Shortcomings vary among regions and income groups. Needs vary from more alternatives to single-family detached housing, and better balance between costs of housing, rental and transportation costs and the incomes of single professionals and two income households.</a:t>
            </a:r>
          </a:p>
          <a:p>
            <a:endParaRPr lang="en-US" sz="1800" dirty="0">
              <a:solidFill>
                <a:prstClr val="black"/>
              </a:solidFill>
              <a:latin typeface="Comic Sans MS" panose="030F0702030302020204" pitchFamily="66" charset="0"/>
              <a:ea typeface="Calibri"/>
              <a:cs typeface="Times New Roman"/>
            </a:endParaRPr>
          </a:p>
          <a:p>
            <a:r>
              <a:rPr lang="en-US" sz="1800" dirty="0" smtClean="0">
                <a:solidFill>
                  <a:prstClr val="black"/>
                </a:solidFill>
                <a:latin typeface="Comic Sans MS" panose="030F0702030302020204" pitchFamily="66" charset="0"/>
                <a:ea typeface="Calibri"/>
                <a:cs typeface="Times New Roman"/>
              </a:rPr>
              <a:t>Recent measures of progress not yet available, to be determined.</a:t>
            </a:r>
          </a:p>
          <a:p>
            <a:endParaRPr lang="en-US" sz="1800" dirty="0">
              <a:solidFill>
                <a:prstClr val="black"/>
              </a:solidFill>
              <a:latin typeface="Comic Sans MS" panose="030F0702030302020204" pitchFamily="66" charset="0"/>
              <a:ea typeface="Calibri"/>
              <a:cs typeface="Times New Roman"/>
            </a:endParaRPr>
          </a:p>
          <a:p>
            <a:r>
              <a:rPr lang="en-US" sz="1800" dirty="0" smtClean="0">
                <a:solidFill>
                  <a:prstClr val="black"/>
                </a:solidFill>
                <a:latin typeface="Comic Sans MS" panose="030F0702030302020204" pitchFamily="66" charset="0"/>
                <a:ea typeface="Calibri"/>
                <a:cs typeface="Times New Roman"/>
              </a:rPr>
              <a:t>Shortcomings and solutions must be examined &amp; sought by region and jurisdiction.</a:t>
            </a:r>
            <a:endParaRPr lang="en-US" sz="1800" dirty="0">
              <a:solidFill>
                <a:prstClr val="black"/>
              </a:solidFill>
              <a:latin typeface="Comic Sans MS" panose="030F0702030302020204" pitchFamily="66" charset="0"/>
              <a:ea typeface="Calibri"/>
              <a:cs typeface="Times New Roman"/>
            </a:endParaRPr>
          </a:p>
        </p:txBody>
      </p:sp>
      <p:sp>
        <p:nvSpPr>
          <p:cNvPr id="11" name="TextBox 10"/>
          <p:cNvSpPr txBox="1"/>
          <p:nvPr/>
        </p:nvSpPr>
        <p:spPr>
          <a:xfrm>
            <a:off x="5774992" y="6213792"/>
            <a:ext cx="3076040" cy="646331"/>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Sources: </a:t>
            </a:r>
            <a:r>
              <a:rPr lang="en-US" sz="900" dirty="0">
                <a:solidFill>
                  <a:prstClr val="black"/>
                </a:solidFill>
                <a:latin typeface="Comic Sans MS" panose="030F0702030302020204" pitchFamily="66" charset="0"/>
              </a:rPr>
              <a:t>Center for Neighborhood Technology, HUD AMI (2007-2011). </a:t>
            </a:r>
            <a:r>
              <a:rPr lang="en-US" sz="900" dirty="0">
                <a:solidFill>
                  <a:prstClr val="black"/>
                </a:solidFill>
                <a:latin typeface="Comic Sans MS" panose="030F0702030302020204" pitchFamily="66" charset="0"/>
                <a:ea typeface="Verdana" pitchFamily="34" charset="0"/>
                <a:cs typeface="Microsoft Sans Serif" pitchFamily="34" charset="0"/>
              </a:rPr>
              <a:t>2008 – 2012 American Community Survey. MdProperty View housing sales data, Maryland Department of Education</a:t>
            </a:r>
          </a:p>
        </p:txBody>
      </p:sp>
    </p:spTree>
    <p:extLst>
      <p:ext uri="{BB962C8B-B14F-4D97-AF65-F5344CB8AC3E}">
        <p14:creationId xmlns:p14="http://schemas.microsoft.com/office/powerpoint/2010/main" val="38411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4406900"/>
            <a:ext cx="8101647" cy="1362075"/>
          </a:xfrm>
        </p:spPr>
        <p:txBody>
          <a:bodyPr>
            <a:normAutofit fontScale="90000"/>
          </a:bodyPr>
          <a:lstStyle/>
          <a:p>
            <a:r>
              <a:rPr lang="en-US" dirty="0" smtClean="0"/>
              <a:t>Agricultural &amp; Environmental Resource Objectives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720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4355"/>
            <a:ext cx="8229600" cy="979120"/>
          </a:xfrm>
        </p:spPr>
        <p:txBody>
          <a:bodyPr>
            <a:noAutofit/>
          </a:bodyPr>
          <a:lstStyle/>
          <a:p>
            <a:r>
              <a:rPr lang="en-US" sz="3000" b="1" dirty="0" smtClean="0"/>
              <a:t>Agricultural </a:t>
            </a:r>
            <a:r>
              <a:rPr lang="en-US" sz="3000" b="1" dirty="0"/>
              <a:t>&amp; Environmental Resource Objectives</a:t>
            </a:r>
          </a:p>
        </p:txBody>
      </p:sp>
      <p:sp>
        <p:nvSpPr>
          <p:cNvPr id="2" name="Content Placeholder 1"/>
          <p:cNvSpPr>
            <a:spLocks noGrp="1"/>
          </p:cNvSpPr>
          <p:nvPr>
            <p:ph idx="1"/>
          </p:nvPr>
        </p:nvSpPr>
        <p:spPr>
          <a:xfrm>
            <a:off x="381000" y="1266557"/>
            <a:ext cx="8229600" cy="4819918"/>
          </a:xfrm>
        </p:spPr>
        <p:txBody>
          <a:bodyPr>
            <a:normAutofit/>
          </a:bodyPr>
          <a:lstStyle/>
          <a:p>
            <a:pPr lvl="1"/>
            <a:r>
              <a:rPr lang="en-US" sz="2400" b="1" dirty="0">
                <a:solidFill>
                  <a:srgbClr val="C00000"/>
                </a:solidFill>
              </a:rPr>
              <a:t>Outside PFAs/ inside target conservation areas,</a:t>
            </a:r>
            <a:r>
              <a:rPr lang="en-US" sz="2400" dirty="0"/>
              <a:t> residential fragmentation of resource lands &amp; vulnerability to and threat </a:t>
            </a:r>
            <a:r>
              <a:rPr lang="en-US" sz="2400" dirty="0" smtClean="0"/>
              <a:t>from </a:t>
            </a:r>
            <a:r>
              <a:rPr lang="en-US" sz="2400" dirty="0"/>
              <a:t>additional subdivision and development are minimized by local land use plans, zoning and other tools.  </a:t>
            </a:r>
            <a:endParaRPr lang="en-US" sz="2400" dirty="0" smtClean="0"/>
          </a:p>
          <a:p>
            <a:pPr lvl="1"/>
            <a:r>
              <a:rPr lang="en-US" sz="2400" b="1" dirty="0" smtClean="0">
                <a:solidFill>
                  <a:srgbClr val="C00000"/>
                </a:solidFill>
              </a:rPr>
              <a:t>Land </a:t>
            </a:r>
            <a:r>
              <a:rPr lang="en-US" sz="2400" b="1" dirty="0">
                <a:solidFill>
                  <a:srgbClr val="C00000"/>
                </a:solidFill>
              </a:rPr>
              <a:t>use stability is </a:t>
            </a:r>
            <a:r>
              <a:rPr lang="en-US" sz="2400" b="1" dirty="0" smtClean="0">
                <a:solidFill>
                  <a:srgbClr val="C00000"/>
                </a:solidFill>
              </a:rPr>
              <a:t>maximized in these areas, </a:t>
            </a:r>
            <a:r>
              <a:rPr lang="en-US" sz="2400" b="1" dirty="0">
                <a:solidFill>
                  <a:srgbClr val="C00000"/>
                </a:solidFill>
              </a:rPr>
              <a:t>providing time to achieve conservation goals before resources are excessively compromised by development</a:t>
            </a:r>
            <a:endParaRPr lang="en-US" sz="2400" b="1" dirty="0" smtClean="0">
              <a:solidFill>
                <a:srgbClr val="C00000"/>
              </a:solidFill>
            </a:endParaRPr>
          </a:p>
          <a:p>
            <a:pPr lvl="1"/>
            <a:r>
              <a:rPr lang="en-US" sz="2400" dirty="0" smtClean="0"/>
              <a:t>The </a:t>
            </a:r>
            <a:r>
              <a:rPr lang="en-US" sz="2400" dirty="0"/>
              <a:t>preceding objectives are maximized in Priority Preservation Areas, Rural Legacy Areas, and other PlanMaryland Natural and Water Resource areas</a:t>
            </a:r>
          </a:p>
        </p:txBody>
      </p:sp>
    </p:spTree>
    <p:extLst>
      <p:ext uri="{BB962C8B-B14F-4D97-AF65-F5344CB8AC3E}">
        <p14:creationId xmlns:p14="http://schemas.microsoft.com/office/powerpoint/2010/main" val="398248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90600"/>
          </a:xfrm>
        </p:spPr>
        <p:txBody>
          <a:bodyPr>
            <a:normAutofit fontScale="90000"/>
          </a:bodyPr>
          <a:lstStyle/>
          <a:p>
            <a:pPr lvl="0"/>
            <a:r>
              <a:rPr lang="en-US" sz="2800" dirty="0" smtClean="0"/>
              <a:t/>
            </a:r>
            <a:br>
              <a:rPr lang="en-US" sz="2800" dirty="0" smtClean="0"/>
            </a:br>
            <a:r>
              <a:rPr lang="en-US" sz="2800" dirty="0"/>
              <a:t/>
            </a:r>
            <a:br>
              <a:rPr lang="en-US" sz="2800" dirty="0"/>
            </a:br>
            <a:r>
              <a:rPr lang="en-US" sz="3100" dirty="0" smtClean="0"/>
              <a:t>Overall Stability* </a:t>
            </a:r>
            <a:r>
              <a:rPr lang="en-US" sz="3100" dirty="0"/>
              <a:t>of Resource </a:t>
            </a:r>
            <a:r>
              <a:rPr lang="en-US" sz="3100" dirty="0" smtClean="0"/>
              <a:t>Lands, 2012</a:t>
            </a:r>
            <a:r>
              <a:rPr lang="en-US" sz="2800" dirty="0" smtClean="0"/>
              <a:t/>
            </a:r>
            <a:br>
              <a:rPr lang="en-US" sz="2800" dirty="0" smtClean="0"/>
            </a:br>
            <a:r>
              <a:rPr lang="en-US" sz="2800" dirty="0" smtClean="0"/>
              <a:t>  </a:t>
            </a:r>
            <a:br>
              <a:rPr lang="en-US" sz="2800" dirty="0" smtClean="0"/>
            </a:br>
            <a:endParaRPr lang="en-US" sz="2800" dirty="0"/>
          </a:p>
        </p:txBody>
      </p:sp>
      <p:sp>
        <p:nvSpPr>
          <p:cNvPr id="4" name="Content Placeholder 3"/>
          <p:cNvSpPr>
            <a:spLocks noGrp="1"/>
          </p:cNvSpPr>
          <p:nvPr>
            <p:ph idx="1"/>
          </p:nvPr>
        </p:nvSpPr>
        <p:spPr/>
        <p:txBody>
          <a:bodyPr/>
          <a:lstStyle/>
          <a:p>
            <a:endParaRPr lang="en-US" dirty="0"/>
          </a:p>
        </p:txBody>
      </p:sp>
      <p:pic>
        <p:nvPicPr>
          <p:cNvPr id="3074" name="Picture 2" descr="K:\Everyone\SDP Implementation\Indicators\Indicators\State-wide Stability 2009 Parcel Polygon Bas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74" t="10561" r="3993" b="8560"/>
          <a:stretch/>
        </p:blipFill>
        <p:spPr bwMode="auto">
          <a:xfrm>
            <a:off x="190498" y="937261"/>
            <a:ext cx="8846822" cy="46253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0707" y="5688142"/>
            <a:ext cx="8168640" cy="769441"/>
          </a:xfrm>
          <a:prstGeom prst="rect">
            <a:avLst/>
          </a:prstGeom>
          <a:noFill/>
        </p:spPr>
        <p:txBody>
          <a:bodyPr wrap="square" rtlCol="0">
            <a:spAutoFit/>
          </a:bodyPr>
          <a:lstStyle/>
          <a:p>
            <a:pPr>
              <a:defRPr sz="1000"/>
            </a:pPr>
            <a:r>
              <a:rPr lang="en-US" sz="1100" b="1" dirty="0" smtClean="0">
                <a:solidFill>
                  <a:srgbClr val="C00000"/>
                </a:solidFill>
                <a:latin typeface="Comic Sans MS" panose="030F0702030302020204" pitchFamily="66" charset="0"/>
                <a:cs typeface="Arial"/>
              </a:rPr>
              <a:t>*Fragmentation, </a:t>
            </a:r>
            <a:r>
              <a:rPr lang="en-US" sz="1100" b="1" dirty="0">
                <a:solidFill>
                  <a:srgbClr val="C00000"/>
                </a:solidFill>
                <a:latin typeface="Comic Sans MS" panose="030F0702030302020204" pitchFamily="66" charset="0"/>
                <a:cs typeface="Arial"/>
              </a:rPr>
              <a:t>Vulnerability and Threat are considered together to estimate </a:t>
            </a:r>
            <a:r>
              <a:rPr lang="en-US" sz="1100" b="1" dirty="0" smtClean="0">
                <a:solidFill>
                  <a:srgbClr val="C00000"/>
                </a:solidFill>
                <a:latin typeface="Comic Sans MS" panose="030F0702030302020204" pitchFamily="66" charset="0"/>
                <a:cs typeface="Arial"/>
              </a:rPr>
              <a:t>land </a:t>
            </a:r>
            <a:r>
              <a:rPr lang="en-US" sz="1100" b="1" dirty="0">
                <a:solidFill>
                  <a:srgbClr val="C00000"/>
                </a:solidFill>
                <a:latin typeface="Comic Sans MS" panose="030F0702030302020204" pitchFamily="66" charset="0"/>
                <a:cs typeface="Arial"/>
              </a:rPr>
              <a:t>use </a:t>
            </a:r>
            <a:r>
              <a:rPr lang="en-US" sz="1100" b="1" dirty="0" smtClean="0">
                <a:solidFill>
                  <a:srgbClr val="C00000"/>
                </a:solidFill>
                <a:latin typeface="Comic Sans MS" panose="030F0702030302020204" pitchFamily="66" charset="0"/>
                <a:cs typeface="Arial"/>
              </a:rPr>
              <a:t>stability through zoning</a:t>
            </a:r>
            <a:r>
              <a:rPr lang="en-US" sz="1100" b="1" dirty="0">
                <a:solidFill>
                  <a:srgbClr val="C00000"/>
                </a:solidFill>
                <a:latin typeface="Comic Sans MS" panose="030F0702030302020204" pitchFamily="66" charset="0"/>
                <a:cs typeface="Arial"/>
              </a:rPr>
              <a:t>, preservation and land use </a:t>
            </a:r>
            <a:r>
              <a:rPr lang="en-US" sz="1100" b="1" dirty="0" smtClean="0">
                <a:solidFill>
                  <a:srgbClr val="C00000"/>
                </a:solidFill>
                <a:latin typeface="Comic Sans MS" panose="030F0702030302020204" pitchFamily="66" charset="0"/>
                <a:cs typeface="Arial"/>
              </a:rPr>
              <a:t>tools, in light of development </a:t>
            </a:r>
            <a:r>
              <a:rPr lang="en-US" sz="1100" b="1" dirty="0">
                <a:solidFill>
                  <a:srgbClr val="C00000"/>
                </a:solidFill>
                <a:latin typeface="Comic Sans MS" panose="030F0702030302020204" pitchFamily="66" charset="0"/>
                <a:cs typeface="Arial"/>
              </a:rPr>
              <a:t>threat and </a:t>
            </a:r>
            <a:r>
              <a:rPr lang="en-US" sz="1100" b="1" dirty="0" smtClean="0">
                <a:solidFill>
                  <a:srgbClr val="C00000"/>
                </a:solidFill>
                <a:latin typeface="Comic Sans MS" panose="030F0702030302020204" pitchFamily="66" charset="0"/>
                <a:cs typeface="Arial"/>
              </a:rPr>
              <a:t>conservation </a:t>
            </a:r>
            <a:r>
              <a:rPr lang="en-US" sz="1100" b="1" dirty="0">
                <a:solidFill>
                  <a:srgbClr val="C00000"/>
                </a:solidFill>
                <a:latin typeface="Comic Sans MS" panose="030F0702030302020204" pitchFamily="66" charset="0"/>
                <a:cs typeface="Arial"/>
              </a:rPr>
              <a:t>goals. </a:t>
            </a:r>
            <a:r>
              <a:rPr lang="en-US" sz="1100" b="1" dirty="0">
                <a:solidFill>
                  <a:srgbClr val="C00000"/>
                </a:solidFill>
                <a:latin typeface="Comic Sans MS" panose="030F0702030302020204" pitchFamily="66" charset="0"/>
              </a:rPr>
              <a:t>Implementation of Septic Growth Tier IV areas in Garrett, Somerset, Harford, and possibly Prince George’s counties may significantly reduce vulnerability and increase stability of rural lands from </a:t>
            </a:r>
            <a:r>
              <a:rPr lang="en-US" sz="1100" b="1" dirty="0" smtClean="0">
                <a:solidFill>
                  <a:srgbClr val="C00000"/>
                </a:solidFill>
                <a:latin typeface="Comic Sans MS" panose="030F0702030302020204" pitchFamily="66" charset="0"/>
              </a:rPr>
              <a:t>what is  </a:t>
            </a:r>
            <a:r>
              <a:rPr lang="en-US" sz="1100" b="1" dirty="0">
                <a:solidFill>
                  <a:srgbClr val="C00000"/>
                </a:solidFill>
                <a:latin typeface="Comic Sans MS" panose="030F0702030302020204" pitchFamily="66" charset="0"/>
              </a:rPr>
              <a:t>shown</a:t>
            </a:r>
            <a:endParaRPr lang="en-US" sz="1100" b="1" dirty="0">
              <a:solidFill>
                <a:srgbClr val="C00000"/>
              </a:solidFill>
              <a:latin typeface="Comic Sans MS" panose="030F0702030302020204" pitchFamily="66" charset="0"/>
              <a:cs typeface="Arial"/>
            </a:endParaRPr>
          </a:p>
        </p:txBody>
      </p:sp>
      <p:sp>
        <p:nvSpPr>
          <p:cNvPr id="6" name="TextBox 5"/>
          <p:cNvSpPr txBox="1"/>
          <p:nvPr/>
        </p:nvSpPr>
        <p:spPr>
          <a:xfrm>
            <a:off x="5737860" y="6396028"/>
            <a:ext cx="3406140" cy="230832"/>
          </a:xfrm>
          <a:prstGeom prst="rect">
            <a:avLst/>
          </a:prstGeom>
          <a:noFill/>
        </p:spPr>
        <p:txBody>
          <a:bodyPr wrap="square" rtlCol="0">
            <a:spAutoFit/>
          </a:bodyPr>
          <a:lstStyle/>
          <a:p>
            <a:pPr>
              <a:defRPr sz="1000"/>
            </a:pPr>
            <a:r>
              <a:rPr lang="en-US" sz="900" dirty="0">
                <a:solidFill>
                  <a:srgbClr val="000000"/>
                </a:solidFill>
                <a:latin typeface="Comic Sans MS" panose="030F0702030302020204" pitchFamily="66" charset="0"/>
                <a:cs typeface="Arial"/>
              </a:rPr>
              <a:t>Source: MdProperty View, Maryland Department of Planning</a:t>
            </a:r>
            <a:endParaRPr lang="en-US" sz="900" b="1" dirty="0">
              <a:solidFill>
                <a:prstClr val="black"/>
              </a:solidFill>
              <a:latin typeface="Comic Sans MS" panose="030F0702030302020204" pitchFamily="66" charset="0"/>
              <a:ea typeface="Verdana" pitchFamily="34" charset="0"/>
              <a:cs typeface="Microsoft Sans Serif" pitchFamily="34" charset="0"/>
            </a:endParaRPr>
          </a:p>
        </p:txBody>
      </p:sp>
    </p:spTree>
    <p:extLst>
      <p:ext uri="{BB962C8B-B14F-4D97-AF65-F5344CB8AC3E}">
        <p14:creationId xmlns:p14="http://schemas.microsoft.com/office/powerpoint/2010/main" val="3261147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709101"/>
          </a:xfrm>
        </p:spPr>
        <p:txBody>
          <a:bodyPr>
            <a:normAutofit fontScale="90000"/>
          </a:bodyPr>
          <a:lstStyle/>
          <a:p>
            <a:pPr lvl="0"/>
            <a:r>
              <a:rPr lang="en-US" sz="2800" dirty="0" smtClean="0"/>
              <a:t/>
            </a:r>
            <a:br>
              <a:rPr lang="en-US" sz="2800" dirty="0" smtClean="0"/>
            </a:br>
            <a:r>
              <a:rPr lang="en-US" sz="2800" dirty="0"/>
              <a:t/>
            </a:r>
            <a:br>
              <a:rPr lang="en-US" sz="2800" dirty="0"/>
            </a:br>
            <a:r>
              <a:rPr lang="en-US" sz="3100" dirty="0" smtClean="0"/>
              <a:t>Overall </a:t>
            </a:r>
            <a:r>
              <a:rPr lang="en-US" sz="3100" dirty="0"/>
              <a:t>Stability of Resource </a:t>
            </a:r>
            <a:r>
              <a:rPr lang="en-US" sz="3100" dirty="0" smtClean="0"/>
              <a:t>Lands, 2012</a:t>
            </a:r>
            <a:r>
              <a:rPr lang="en-US" sz="2800" dirty="0" smtClean="0"/>
              <a:t/>
            </a:r>
            <a:br>
              <a:rPr lang="en-US" sz="2800" dirty="0" smtClean="0"/>
            </a:br>
            <a:r>
              <a:rPr lang="en-US" sz="2800" dirty="0" smtClean="0"/>
              <a:t>  </a:t>
            </a:r>
            <a:br>
              <a:rPr lang="en-US" sz="2800" dirty="0" smtClean="0"/>
            </a:b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60715526"/>
              </p:ext>
            </p:extLst>
          </p:nvPr>
        </p:nvGraphicFramePr>
        <p:xfrm>
          <a:off x="220687" y="914400"/>
          <a:ext cx="848868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737860" y="6396028"/>
            <a:ext cx="3406140" cy="230832"/>
          </a:xfrm>
          <a:prstGeom prst="rect">
            <a:avLst/>
          </a:prstGeom>
          <a:noFill/>
        </p:spPr>
        <p:txBody>
          <a:bodyPr wrap="square" rtlCol="0">
            <a:spAutoFit/>
          </a:bodyPr>
          <a:lstStyle/>
          <a:p>
            <a:pPr>
              <a:defRPr sz="1000"/>
            </a:pPr>
            <a:r>
              <a:rPr lang="en-US" sz="900" dirty="0">
                <a:solidFill>
                  <a:srgbClr val="000000"/>
                </a:solidFill>
                <a:latin typeface="Comic Sans MS" panose="030F0702030302020204" pitchFamily="66" charset="0"/>
                <a:cs typeface="Arial"/>
              </a:rPr>
              <a:t>Source: MdProperty View, Maryland Department of Planning</a:t>
            </a:r>
            <a:endParaRPr lang="en-US" sz="900" b="1" dirty="0">
              <a:solidFill>
                <a:prstClr val="black"/>
              </a:solidFill>
              <a:latin typeface="Comic Sans MS" panose="030F0702030302020204" pitchFamily="66" charset="0"/>
              <a:ea typeface="Verdana" pitchFamily="34" charset="0"/>
              <a:cs typeface="Microsoft Sans Serif" pitchFamily="34" charset="0"/>
            </a:endParaRPr>
          </a:p>
        </p:txBody>
      </p:sp>
      <p:sp>
        <p:nvSpPr>
          <p:cNvPr id="6" name="TextBox 5"/>
          <p:cNvSpPr txBox="1"/>
          <p:nvPr/>
        </p:nvSpPr>
        <p:spPr>
          <a:xfrm>
            <a:off x="380707" y="5688142"/>
            <a:ext cx="8168640" cy="769441"/>
          </a:xfrm>
          <a:prstGeom prst="rect">
            <a:avLst/>
          </a:prstGeom>
          <a:noFill/>
        </p:spPr>
        <p:txBody>
          <a:bodyPr wrap="square" rtlCol="0">
            <a:spAutoFit/>
          </a:bodyPr>
          <a:lstStyle/>
          <a:p>
            <a:pPr>
              <a:defRPr sz="1000"/>
            </a:pPr>
            <a:r>
              <a:rPr lang="en-US" sz="1100" b="1" dirty="0" smtClean="0">
                <a:solidFill>
                  <a:srgbClr val="C00000"/>
                </a:solidFill>
                <a:latin typeface="Comic Sans MS" panose="030F0702030302020204" pitchFamily="66" charset="0"/>
                <a:cs typeface="Arial"/>
              </a:rPr>
              <a:t>*Fragmentation, </a:t>
            </a:r>
            <a:r>
              <a:rPr lang="en-US" sz="1100" b="1" dirty="0">
                <a:solidFill>
                  <a:srgbClr val="C00000"/>
                </a:solidFill>
                <a:latin typeface="Comic Sans MS" panose="030F0702030302020204" pitchFamily="66" charset="0"/>
                <a:cs typeface="Arial"/>
              </a:rPr>
              <a:t>Vulnerability and Threat are considered together to estimate </a:t>
            </a:r>
            <a:r>
              <a:rPr lang="en-US" sz="1100" b="1" dirty="0" smtClean="0">
                <a:solidFill>
                  <a:srgbClr val="C00000"/>
                </a:solidFill>
                <a:latin typeface="Comic Sans MS" panose="030F0702030302020204" pitchFamily="66" charset="0"/>
                <a:cs typeface="Arial"/>
              </a:rPr>
              <a:t>land </a:t>
            </a:r>
            <a:r>
              <a:rPr lang="en-US" sz="1100" b="1" dirty="0">
                <a:solidFill>
                  <a:srgbClr val="C00000"/>
                </a:solidFill>
                <a:latin typeface="Comic Sans MS" panose="030F0702030302020204" pitchFamily="66" charset="0"/>
                <a:cs typeface="Arial"/>
              </a:rPr>
              <a:t>use </a:t>
            </a:r>
            <a:r>
              <a:rPr lang="en-US" sz="1100" b="1" dirty="0" smtClean="0">
                <a:solidFill>
                  <a:srgbClr val="C00000"/>
                </a:solidFill>
                <a:latin typeface="Comic Sans MS" panose="030F0702030302020204" pitchFamily="66" charset="0"/>
                <a:cs typeface="Arial"/>
              </a:rPr>
              <a:t>stability through zoning</a:t>
            </a:r>
            <a:r>
              <a:rPr lang="en-US" sz="1100" b="1" dirty="0">
                <a:solidFill>
                  <a:srgbClr val="C00000"/>
                </a:solidFill>
                <a:latin typeface="Comic Sans MS" panose="030F0702030302020204" pitchFamily="66" charset="0"/>
                <a:cs typeface="Arial"/>
              </a:rPr>
              <a:t>, preservation and land use </a:t>
            </a:r>
            <a:r>
              <a:rPr lang="en-US" sz="1100" b="1" dirty="0" smtClean="0">
                <a:solidFill>
                  <a:srgbClr val="C00000"/>
                </a:solidFill>
                <a:latin typeface="Comic Sans MS" panose="030F0702030302020204" pitchFamily="66" charset="0"/>
                <a:cs typeface="Arial"/>
              </a:rPr>
              <a:t>tools, in light of development </a:t>
            </a:r>
            <a:r>
              <a:rPr lang="en-US" sz="1100" b="1" dirty="0">
                <a:solidFill>
                  <a:srgbClr val="C00000"/>
                </a:solidFill>
                <a:latin typeface="Comic Sans MS" panose="030F0702030302020204" pitchFamily="66" charset="0"/>
                <a:cs typeface="Arial"/>
              </a:rPr>
              <a:t>threat and </a:t>
            </a:r>
            <a:r>
              <a:rPr lang="en-US" sz="1100" b="1" dirty="0" smtClean="0">
                <a:solidFill>
                  <a:srgbClr val="C00000"/>
                </a:solidFill>
                <a:latin typeface="Comic Sans MS" panose="030F0702030302020204" pitchFamily="66" charset="0"/>
                <a:cs typeface="Arial"/>
              </a:rPr>
              <a:t>conservation </a:t>
            </a:r>
            <a:r>
              <a:rPr lang="en-US" sz="1100" b="1" dirty="0">
                <a:solidFill>
                  <a:srgbClr val="C00000"/>
                </a:solidFill>
                <a:latin typeface="Comic Sans MS" panose="030F0702030302020204" pitchFamily="66" charset="0"/>
                <a:cs typeface="Arial"/>
              </a:rPr>
              <a:t>goals. </a:t>
            </a:r>
            <a:r>
              <a:rPr lang="en-US" sz="1100" b="1" dirty="0">
                <a:solidFill>
                  <a:srgbClr val="C00000"/>
                </a:solidFill>
                <a:latin typeface="Comic Sans MS" panose="030F0702030302020204" pitchFamily="66" charset="0"/>
              </a:rPr>
              <a:t>Implementation of Septic Growth Tier IV areas in Garrett, Somerset, Harford, and possibly Prince George’s counties may significantly reduce vulnerability and increase stability of rural lands from </a:t>
            </a:r>
            <a:r>
              <a:rPr lang="en-US" sz="1100" b="1" dirty="0" smtClean="0">
                <a:solidFill>
                  <a:srgbClr val="C00000"/>
                </a:solidFill>
                <a:latin typeface="Comic Sans MS" panose="030F0702030302020204" pitchFamily="66" charset="0"/>
              </a:rPr>
              <a:t>what is  </a:t>
            </a:r>
            <a:r>
              <a:rPr lang="en-US" sz="1100" b="1" dirty="0">
                <a:solidFill>
                  <a:srgbClr val="C00000"/>
                </a:solidFill>
                <a:latin typeface="Comic Sans MS" panose="030F0702030302020204" pitchFamily="66" charset="0"/>
              </a:rPr>
              <a:t>shown</a:t>
            </a:r>
            <a:endParaRPr lang="en-US" sz="1100" b="1" dirty="0">
              <a:solidFill>
                <a:srgbClr val="C00000"/>
              </a:solidFill>
              <a:latin typeface="Comic Sans MS" panose="030F0702030302020204" pitchFamily="66" charset="0"/>
              <a:cs typeface="Arial"/>
            </a:endParaRPr>
          </a:p>
        </p:txBody>
      </p:sp>
    </p:spTree>
    <p:extLst>
      <p:ext uri="{BB962C8B-B14F-4D97-AF65-F5344CB8AC3E}">
        <p14:creationId xmlns:p14="http://schemas.microsoft.com/office/powerpoint/2010/main" val="508055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709101"/>
          </a:xfrm>
        </p:spPr>
        <p:txBody>
          <a:bodyPr>
            <a:normAutofit fontScale="90000"/>
          </a:bodyPr>
          <a:lstStyle/>
          <a:p>
            <a:pPr lvl="0"/>
            <a:r>
              <a:rPr lang="en-US" sz="2800" dirty="0" smtClean="0"/>
              <a:t/>
            </a:r>
            <a:br>
              <a:rPr lang="en-US" sz="2800" dirty="0" smtClean="0"/>
            </a:br>
            <a:r>
              <a:rPr lang="en-US" sz="2800" dirty="0"/>
              <a:t/>
            </a:r>
            <a:br>
              <a:rPr lang="en-US" sz="2800" dirty="0"/>
            </a:br>
            <a:r>
              <a:rPr lang="en-US" sz="3100" dirty="0" smtClean="0"/>
              <a:t>Overall </a:t>
            </a:r>
            <a:r>
              <a:rPr lang="en-US" sz="3100" dirty="0"/>
              <a:t>Stability of Resource </a:t>
            </a:r>
            <a:r>
              <a:rPr lang="en-US" sz="3100" dirty="0" smtClean="0"/>
              <a:t>Lands*, 2012</a:t>
            </a:r>
            <a:r>
              <a:rPr lang="en-US" sz="2800" dirty="0" smtClean="0"/>
              <a:t/>
            </a:r>
            <a:br>
              <a:rPr lang="en-US" sz="2800" dirty="0" smtClean="0"/>
            </a:br>
            <a:r>
              <a:rPr lang="en-US" sz="2800" dirty="0" smtClean="0"/>
              <a:t>  </a:t>
            </a:r>
            <a:br>
              <a:rPr lang="en-US" sz="2800" dirty="0" smtClean="0"/>
            </a:br>
            <a:endParaRPr lang="en-US" sz="2800" dirty="0"/>
          </a:p>
        </p:txBody>
      </p:sp>
      <p:sp>
        <p:nvSpPr>
          <p:cNvPr id="5" name="TextBox 4"/>
          <p:cNvSpPr txBox="1"/>
          <p:nvPr/>
        </p:nvSpPr>
        <p:spPr>
          <a:xfrm>
            <a:off x="5737860" y="6396028"/>
            <a:ext cx="3406140" cy="230832"/>
          </a:xfrm>
          <a:prstGeom prst="rect">
            <a:avLst/>
          </a:prstGeom>
          <a:noFill/>
        </p:spPr>
        <p:txBody>
          <a:bodyPr wrap="square" rtlCol="0">
            <a:spAutoFit/>
          </a:bodyPr>
          <a:lstStyle/>
          <a:p>
            <a:pPr>
              <a:defRPr sz="1000"/>
            </a:pPr>
            <a:r>
              <a:rPr lang="en-US" sz="900" dirty="0">
                <a:solidFill>
                  <a:srgbClr val="000000"/>
                </a:solidFill>
                <a:latin typeface="Comic Sans MS" panose="030F0702030302020204" pitchFamily="66" charset="0"/>
                <a:cs typeface="Arial"/>
              </a:rPr>
              <a:t>Source: MdProperty View, Maryland Department of Planning</a:t>
            </a:r>
            <a:endParaRPr lang="en-US" sz="900" b="1"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3678863"/>
              </p:ext>
            </p:extLst>
          </p:nvPr>
        </p:nvGraphicFramePr>
        <p:xfrm>
          <a:off x="152400" y="838200"/>
          <a:ext cx="889254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80707" y="5688142"/>
            <a:ext cx="8168640" cy="769441"/>
          </a:xfrm>
          <a:prstGeom prst="rect">
            <a:avLst/>
          </a:prstGeom>
          <a:noFill/>
        </p:spPr>
        <p:txBody>
          <a:bodyPr wrap="square" rtlCol="0">
            <a:spAutoFit/>
          </a:bodyPr>
          <a:lstStyle/>
          <a:p>
            <a:pPr>
              <a:defRPr sz="1000"/>
            </a:pPr>
            <a:r>
              <a:rPr lang="en-US" sz="1100" b="1" dirty="0" smtClean="0">
                <a:solidFill>
                  <a:srgbClr val="C00000"/>
                </a:solidFill>
                <a:latin typeface="Comic Sans MS" panose="030F0702030302020204" pitchFamily="66" charset="0"/>
                <a:cs typeface="Arial"/>
              </a:rPr>
              <a:t>*Fragmentation, </a:t>
            </a:r>
            <a:r>
              <a:rPr lang="en-US" sz="1100" b="1" dirty="0">
                <a:solidFill>
                  <a:srgbClr val="C00000"/>
                </a:solidFill>
                <a:latin typeface="Comic Sans MS" panose="030F0702030302020204" pitchFamily="66" charset="0"/>
                <a:cs typeface="Arial"/>
              </a:rPr>
              <a:t>Vulnerability and Threat are considered together to estimate </a:t>
            </a:r>
            <a:r>
              <a:rPr lang="en-US" sz="1100" b="1" dirty="0" smtClean="0">
                <a:solidFill>
                  <a:srgbClr val="C00000"/>
                </a:solidFill>
                <a:latin typeface="Comic Sans MS" panose="030F0702030302020204" pitchFamily="66" charset="0"/>
                <a:cs typeface="Arial"/>
              </a:rPr>
              <a:t>land </a:t>
            </a:r>
            <a:r>
              <a:rPr lang="en-US" sz="1100" b="1" dirty="0">
                <a:solidFill>
                  <a:srgbClr val="C00000"/>
                </a:solidFill>
                <a:latin typeface="Comic Sans MS" panose="030F0702030302020204" pitchFamily="66" charset="0"/>
                <a:cs typeface="Arial"/>
              </a:rPr>
              <a:t>use </a:t>
            </a:r>
            <a:r>
              <a:rPr lang="en-US" sz="1100" b="1" dirty="0" smtClean="0">
                <a:solidFill>
                  <a:srgbClr val="C00000"/>
                </a:solidFill>
                <a:latin typeface="Comic Sans MS" panose="030F0702030302020204" pitchFamily="66" charset="0"/>
                <a:cs typeface="Arial"/>
              </a:rPr>
              <a:t>stability through zoning</a:t>
            </a:r>
            <a:r>
              <a:rPr lang="en-US" sz="1100" b="1" dirty="0">
                <a:solidFill>
                  <a:srgbClr val="C00000"/>
                </a:solidFill>
                <a:latin typeface="Comic Sans MS" panose="030F0702030302020204" pitchFamily="66" charset="0"/>
                <a:cs typeface="Arial"/>
              </a:rPr>
              <a:t>, preservation and land use </a:t>
            </a:r>
            <a:r>
              <a:rPr lang="en-US" sz="1100" b="1" dirty="0" smtClean="0">
                <a:solidFill>
                  <a:srgbClr val="C00000"/>
                </a:solidFill>
                <a:latin typeface="Comic Sans MS" panose="030F0702030302020204" pitchFamily="66" charset="0"/>
                <a:cs typeface="Arial"/>
              </a:rPr>
              <a:t>tools, in light of development </a:t>
            </a:r>
            <a:r>
              <a:rPr lang="en-US" sz="1100" b="1" dirty="0">
                <a:solidFill>
                  <a:srgbClr val="C00000"/>
                </a:solidFill>
                <a:latin typeface="Comic Sans MS" panose="030F0702030302020204" pitchFamily="66" charset="0"/>
                <a:cs typeface="Arial"/>
              </a:rPr>
              <a:t>threat and </a:t>
            </a:r>
            <a:r>
              <a:rPr lang="en-US" sz="1100" b="1" dirty="0" smtClean="0">
                <a:solidFill>
                  <a:srgbClr val="C00000"/>
                </a:solidFill>
                <a:latin typeface="Comic Sans MS" panose="030F0702030302020204" pitchFamily="66" charset="0"/>
                <a:cs typeface="Arial"/>
              </a:rPr>
              <a:t>conservation </a:t>
            </a:r>
            <a:r>
              <a:rPr lang="en-US" sz="1100" b="1" dirty="0">
                <a:solidFill>
                  <a:srgbClr val="C00000"/>
                </a:solidFill>
                <a:latin typeface="Comic Sans MS" panose="030F0702030302020204" pitchFamily="66" charset="0"/>
                <a:cs typeface="Arial"/>
              </a:rPr>
              <a:t>goals. </a:t>
            </a:r>
            <a:r>
              <a:rPr lang="en-US" sz="1100" b="1" dirty="0">
                <a:solidFill>
                  <a:srgbClr val="C00000"/>
                </a:solidFill>
                <a:latin typeface="Comic Sans MS" panose="030F0702030302020204" pitchFamily="66" charset="0"/>
              </a:rPr>
              <a:t>Implementation of Septic Growth Tier IV areas in Garrett, Somerset, Harford, and possibly Prince George’s counties may significantly reduce vulnerability and increase stability of rural lands from </a:t>
            </a:r>
            <a:r>
              <a:rPr lang="en-US" sz="1100" b="1" dirty="0" smtClean="0">
                <a:solidFill>
                  <a:srgbClr val="C00000"/>
                </a:solidFill>
                <a:latin typeface="Comic Sans MS" panose="030F0702030302020204" pitchFamily="66" charset="0"/>
              </a:rPr>
              <a:t>what is  </a:t>
            </a:r>
            <a:r>
              <a:rPr lang="en-US" sz="1100" b="1" dirty="0">
                <a:solidFill>
                  <a:srgbClr val="C00000"/>
                </a:solidFill>
                <a:latin typeface="Comic Sans MS" panose="030F0702030302020204" pitchFamily="66" charset="0"/>
              </a:rPr>
              <a:t>shown</a:t>
            </a:r>
            <a:endParaRPr lang="en-US" sz="1100" b="1" dirty="0">
              <a:solidFill>
                <a:srgbClr val="C00000"/>
              </a:solidFill>
              <a:latin typeface="Comic Sans MS" panose="030F0702030302020204" pitchFamily="66" charset="0"/>
              <a:cs typeface="Arial"/>
            </a:endParaRPr>
          </a:p>
        </p:txBody>
      </p:sp>
    </p:spTree>
    <p:extLst>
      <p:ext uri="{BB962C8B-B14F-4D97-AF65-F5344CB8AC3E}">
        <p14:creationId xmlns:p14="http://schemas.microsoft.com/office/powerpoint/2010/main" val="1722914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709101"/>
          </a:xfrm>
        </p:spPr>
        <p:txBody>
          <a:bodyPr>
            <a:normAutofit fontScale="90000"/>
          </a:bodyPr>
          <a:lstStyle/>
          <a:p>
            <a:pPr lvl="0"/>
            <a:r>
              <a:rPr lang="en-US" sz="2800" dirty="0" smtClean="0"/>
              <a:t/>
            </a:r>
            <a:br>
              <a:rPr lang="en-US" sz="2800" dirty="0" smtClean="0"/>
            </a:br>
            <a:r>
              <a:rPr lang="en-US" sz="2800" dirty="0"/>
              <a:t/>
            </a:r>
            <a:br>
              <a:rPr lang="en-US" sz="2800" dirty="0"/>
            </a:br>
            <a:r>
              <a:rPr lang="en-US" sz="3100" dirty="0" smtClean="0"/>
              <a:t>Overall </a:t>
            </a:r>
            <a:r>
              <a:rPr lang="en-US" sz="3100" dirty="0"/>
              <a:t>Stability of Resource </a:t>
            </a:r>
            <a:r>
              <a:rPr lang="en-US" sz="3100" dirty="0" smtClean="0"/>
              <a:t>Lands, 2012</a:t>
            </a:r>
            <a:r>
              <a:rPr lang="en-US" sz="2800" dirty="0" smtClean="0"/>
              <a:t/>
            </a:r>
            <a:br>
              <a:rPr lang="en-US" sz="2800" dirty="0" smtClean="0"/>
            </a:br>
            <a:r>
              <a:rPr lang="en-US" sz="2800" dirty="0" smtClean="0"/>
              <a:t>  </a:t>
            </a:r>
            <a:br>
              <a:rPr lang="en-US" sz="2800" dirty="0" smtClean="0"/>
            </a:b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09785824"/>
              </p:ext>
            </p:extLst>
          </p:nvPr>
        </p:nvGraphicFramePr>
        <p:xfrm>
          <a:off x="220687" y="914400"/>
          <a:ext cx="848868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737860" y="6396028"/>
            <a:ext cx="3406140" cy="230832"/>
          </a:xfrm>
          <a:prstGeom prst="rect">
            <a:avLst/>
          </a:prstGeom>
          <a:noFill/>
        </p:spPr>
        <p:txBody>
          <a:bodyPr wrap="square" rtlCol="0">
            <a:spAutoFit/>
          </a:bodyPr>
          <a:lstStyle/>
          <a:p>
            <a:pPr>
              <a:defRPr sz="1000"/>
            </a:pPr>
            <a:r>
              <a:rPr lang="en-US" sz="900" dirty="0">
                <a:solidFill>
                  <a:srgbClr val="000000"/>
                </a:solidFill>
                <a:latin typeface="Comic Sans MS" panose="030F0702030302020204" pitchFamily="66" charset="0"/>
                <a:cs typeface="Arial"/>
              </a:rPr>
              <a:t>Source: MdProperty View, Maryland Department of Planning</a:t>
            </a:r>
            <a:endParaRPr lang="en-US" sz="900" b="1" dirty="0">
              <a:solidFill>
                <a:prstClr val="black"/>
              </a:solidFill>
              <a:latin typeface="Comic Sans MS" panose="030F0702030302020204" pitchFamily="66" charset="0"/>
              <a:ea typeface="Verdana" pitchFamily="34" charset="0"/>
              <a:cs typeface="Microsoft Sans Serif" pitchFamily="34" charset="0"/>
            </a:endParaRPr>
          </a:p>
        </p:txBody>
      </p:sp>
      <p:sp>
        <p:nvSpPr>
          <p:cNvPr id="6" name="TextBox 5"/>
          <p:cNvSpPr txBox="1"/>
          <p:nvPr/>
        </p:nvSpPr>
        <p:spPr>
          <a:xfrm>
            <a:off x="380707" y="5688142"/>
            <a:ext cx="8168640" cy="769441"/>
          </a:xfrm>
          <a:prstGeom prst="rect">
            <a:avLst/>
          </a:prstGeom>
          <a:noFill/>
        </p:spPr>
        <p:txBody>
          <a:bodyPr wrap="square" rtlCol="0">
            <a:spAutoFit/>
          </a:bodyPr>
          <a:lstStyle/>
          <a:p>
            <a:pPr>
              <a:defRPr sz="1000"/>
            </a:pPr>
            <a:r>
              <a:rPr lang="en-US" sz="1100" b="1" dirty="0" smtClean="0">
                <a:solidFill>
                  <a:srgbClr val="C00000"/>
                </a:solidFill>
                <a:latin typeface="Comic Sans MS" panose="030F0702030302020204" pitchFamily="66" charset="0"/>
                <a:cs typeface="Arial"/>
              </a:rPr>
              <a:t>*Fragmentation, </a:t>
            </a:r>
            <a:r>
              <a:rPr lang="en-US" sz="1100" b="1" dirty="0">
                <a:solidFill>
                  <a:srgbClr val="C00000"/>
                </a:solidFill>
                <a:latin typeface="Comic Sans MS" panose="030F0702030302020204" pitchFamily="66" charset="0"/>
                <a:cs typeface="Arial"/>
              </a:rPr>
              <a:t>Vulnerability and Threat are considered together to estimate </a:t>
            </a:r>
            <a:r>
              <a:rPr lang="en-US" sz="1100" b="1" dirty="0" smtClean="0">
                <a:solidFill>
                  <a:srgbClr val="C00000"/>
                </a:solidFill>
                <a:latin typeface="Comic Sans MS" panose="030F0702030302020204" pitchFamily="66" charset="0"/>
                <a:cs typeface="Arial"/>
              </a:rPr>
              <a:t>land </a:t>
            </a:r>
            <a:r>
              <a:rPr lang="en-US" sz="1100" b="1" dirty="0">
                <a:solidFill>
                  <a:srgbClr val="C00000"/>
                </a:solidFill>
                <a:latin typeface="Comic Sans MS" panose="030F0702030302020204" pitchFamily="66" charset="0"/>
                <a:cs typeface="Arial"/>
              </a:rPr>
              <a:t>use </a:t>
            </a:r>
            <a:r>
              <a:rPr lang="en-US" sz="1100" b="1" dirty="0" smtClean="0">
                <a:solidFill>
                  <a:srgbClr val="C00000"/>
                </a:solidFill>
                <a:latin typeface="Comic Sans MS" panose="030F0702030302020204" pitchFamily="66" charset="0"/>
                <a:cs typeface="Arial"/>
              </a:rPr>
              <a:t>stability through zoning</a:t>
            </a:r>
            <a:r>
              <a:rPr lang="en-US" sz="1100" b="1" dirty="0">
                <a:solidFill>
                  <a:srgbClr val="C00000"/>
                </a:solidFill>
                <a:latin typeface="Comic Sans MS" panose="030F0702030302020204" pitchFamily="66" charset="0"/>
                <a:cs typeface="Arial"/>
              </a:rPr>
              <a:t>, preservation and land use </a:t>
            </a:r>
            <a:r>
              <a:rPr lang="en-US" sz="1100" b="1" dirty="0" smtClean="0">
                <a:solidFill>
                  <a:srgbClr val="C00000"/>
                </a:solidFill>
                <a:latin typeface="Comic Sans MS" panose="030F0702030302020204" pitchFamily="66" charset="0"/>
                <a:cs typeface="Arial"/>
              </a:rPr>
              <a:t>tools, in light of development </a:t>
            </a:r>
            <a:r>
              <a:rPr lang="en-US" sz="1100" b="1" dirty="0">
                <a:solidFill>
                  <a:srgbClr val="C00000"/>
                </a:solidFill>
                <a:latin typeface="Comic Sans MS" panose="030F0702030302020204" pitchFamily="66" charset="0"/>
                <a:cs typeface="Arial"/>
              </a:rPr>
              <a:t>threat and </a:t>
            </a:r>
            <a:r>
              <a:rPr lang="en-US" sz="1100" b="1" dirty="0" smtClean="0">
                <a:solidFill>
                  <a:srgbClr val="C00000"/>
                </a:solidFill>
                <a:latin typeface="Comic Sans MS" panose="030F0702030302020204" pitchFamily="66" charset="0"/>
                <a:cs typeface="Arial"/>
              </a:rPr>
              <a:t>conservation </a:t>
            </a:r>
            <a:r>
              <a:rPr lang="en-US" sz="1100" b="1" dirty="0">
                <a:solidFill>
                  <a:srgbClr val="C00000"/>
                </a:solidFill>
                <a:latin typeface="Comic Sans MS" panose="030F0702030302020204" pitchFamily="66" charset="0"/>
                <a:cs typeface="Arial"/>
              </a:rPr>
              <a:t>goals. </a:t>
            </a:r>
            <a:r>
              <a:rPr lang="en-US" sz="1100" b="1" dirty="0">
                <a:solidFill>
                  <a:srgbClr val="C00000"/>
                </a:solidFill>
                <a:latin typeface="Comic Sans MS" panose="030F0702030302020204" pitchFamily="66" charset="0"/>
              </a:rPr>
              <a:t>Implementation of Septic Growth Tier IV areas in Garrett, Somerset, Harford, and possibly Prince George’s counties may significantly reduce vulnerability and increase stability of rural lands from </a:t>
            </a:r>
            <a:r>
              <a:rPr lang="en-US" sz="1100" b="1" dirty="0" smtClean="0">
                <a:solidFill>
                  <a:srgbClr val="C00000"/>
                </a:solidFill>
                <a:latin typeface="Comic Sans MS" panose="030F0702030302020204" pitchFamily="66" charset="0"/>
              </a:rPr>
              <a:t>what is  </a:t>
            </a:r>
            <a:r>
              <a:rPr lang="en-US" sz="1100" b="1" dirty="0">
                <a:solidFill>
                  <a:srgbClr val="C00000"/>
                </a:solidFill>
                <a:latin typeface="Comic Sans MS" panose="030F0702030302020204" pitchFamily="66" charset="0"/>
              </a:rPr>
              <a:t>shown</a:t>
            </a:r>
            <a:endParaRPr lang="en-US" sz="1100" b="1" dirty="0">
              <a:solidFill>
                <a:srgbClr val="C00000"/>
              </a:solidFill>
              <a:latin typeface="Comic Sans MS" panose="030F0702030302020204" pitchFamily="66" charset="0"/>
              <a:cs typeface="Arial"/>
            </a:endParaRPr>
          </a:p>
        </p:txBody>
      </p:sp>
      <p:sp>
        <p:nvSpPr>
          <p:cNvPr id="8" name="TextBox 7"/>
          <p:cNvSpPr txBox="1"/>
          <p:nvPr/>
        </p:nvSpPr>
        <p:spPr>
          <a:xfrm>
            <a:off x="228600" y="1143000"/>
            <a:ext cx="8763000" cy="5253028"/>
          </a:xfrm>
          <a:prstGeom prst="rect">
            <a:avLst/>
          </a:prstGeom>
          <a:solidFill>
            <a:schemeClr val="bg1">
              <a:alpha val="85000"/>
            </a:schemeClr>
          </a:solidFill>
        </p:spPr>
        <p:txBody>
          <a:bodyPr wrap="square" rtlCol="0" anchor="ctr" anchorCtr="0">
            <a:noAutofit/>
          </a:bodyPr>
          <a:lstStyle/>
          <a:p>
            <a:r>
              <a:rPr lang="en-US" b="1" u="sng" dirty="0">
                <a:solidFill>
                  <a:prstClr val="black"/>
                </a:solidFill>
                <a:latin typeface="Comic Sans MS" panose="030F0702030302020204" pitchFamily="66" charset="0"/>
              </a:rPr>
              <a:t>Implications for Sustainable Growth Objectives</a:t>
            </a:r>
            <a:r>
              <a:rPr lang="en-US" b="1" dirty="0">
                <a:solidFill>
                  <a:prstClr val="black"/>
                </a:solidFill>
                <a:latin typeface="Comic Sans MS" panose="030F0702030302020204" pitchFamily="66" charset="0"/>
              </a:rPr>
              <a:t>: </a:t>
            </a:r>
            <a:endParaRPr lang="en-US" b="1" dirty="0" smtClean="0">
              <a:solidFill>
                <a:prstClr val="black"/>
              </a:solidFill>
              <a:latin typeface="Comic Sans MS" panose="030F0702030302020204" pitchFamily="66" charset="0"/>
            </a:endParaRPr>
          </a:p>
          <a:p>
            <a:r>
              <a:rPr lang="en-US" b="1" dirty="0" smtClean="0">
                <a:solidFill>
                  <a:prstClr val="black"/>
                </a:solidFill>
                <a:latin typeface="Comic Sans MS" panose="030F0702030302020204" pitchFamily="66" charset="0"/>
              </a:rPr>
              <a:t>Statewide, public return on conservation investment is not well supported by land use tools on between 30 and 60% of the land outside PFAs.</a:t>
            </a:r>
          </a:p>
          <a:p>
            <a:endParaRPr lang="en-US" b="1" dirty="0">
              <a:solidFill>
                <a:prstClr val="black"/>
              </a:solidFill>
              <a:latin typeface="Comic Sans MS" panose="030F0702030302020204" pitchFamily="66" charset="0"/>
            </a:endParaRPr>
          </a:p>
          <a:p>
            <a:r>
              <a:rPr lang="en-US" b="1" dirty="0" smtClean="0">
                <a:solidFill>
                  <a:prstClr val="black"/>
                </a:solidFill>
                <a:latin typeface="Comic Sans MS" panose="030F0702030302020204" pitchFamily="66" charset="0"/>
              </a:rPr>
              <a:t>By region, as little as 19% and as much as 50% is highly stable assuming market pressures don’t change, providing time for easement &amp; land acquisition to achieve state &amp; local goals before the land resource is excessively compromised.</a:t>
            </a:r>
          </a:p>
          <a:p>
            <a:endParaRPr lang="en-US" b="1" dirty="0">
              <a:solidFill>
                <a:prstClr val="black"/>
              </a:solidFill>
              <a:latin typeface="Comic Sans MS" panose="030F0702030302020204" pitchFamily="66" charset="0"/>
            </a:endParaRPr>
          </a:p>
          <a:p>
            <a:r>
              <a:rPr lang="en-US" b="1" dirty="0" smtClean="0">
                <a:solidFill>
                  <a:prstClr val="black"/>
                </a:solidFill>
                <a:latin typeface="Comic Sans MS" panose="030F0702030302020204" pitchFamily="66" charset="0"/>
              </a:rPr>
              <a:t>By county, % highly stable land ranges from 14 to 74%.</a:t>
            </a:r>
          </a:p>
          <a:p>
            <a:endParaRPr lang="en-US" b="1" dirty="0">
              <a:solidFill>
                <a:prstClr val="black"/>
              </a:solidFill>
              <a:latin typeface="Comic Sans MS" panose="030F0702030302020204" pitchFamily="66" charset="0"/>
            </a:endParaRPr>
          </a:p>
          <a:p>
            <a:r>
              <a:rPr lang="en-US" b="1" dirty="0" smtClean="0">
                <a:solidFill>
                  <a:prstClr val="black"/>
                </a:solidFill>
                <a:latin typeface="Comic Sans MS" panose="030F0702030302020204" pitchFamily="66" charset="0"/>
              </a:rPr>
              <a:t>Past development, vulnerability and recent market threat all contribute to this measure.</a:t>
            </a:r>
          </a:p>
          <a:p>
            <a:endParaRPr lang="en-US" b="1" dirty="0">
              <a:solidFill>
                <a:prstClr val="black"/>
              </a:solidFill>
              <a:latin typeface="Comic Sans MS" panose="030F0702030302020204" pitchFamily="66" charset="0"/>
            </a:endParaRPr>
          </a:p>
          <a:p>
            <a:r>
              <a:rPr lang="en-US" b="1" dirty="0" smtClean="0">
                <a:solidFill>
                  <a:prstClr val="black"/>
                </a:solidFill>
                <a:latin typeface="Comic Sans MS" panose="030F0702030302020204" pitchFamily="66" charset="0"/>
              </a:rPr>
              <a:t>Septic Growth Tier implementation may improve these measures in some counties.</a:t>
            </a:r>
            <a:endParaRPr lang="en-US"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4082589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Socio-Economic Equity Objectives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7267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4355"/>
            <a:ext cx="8229600" cy="639762"/>
          </a:xfrm>
        </p:spPr>
        <p:txBody>
          <a:bodyPr>
            <a:normAutofit/>
          </a:bodyPr>
          <a:lstStyle/>
          <a:p>
            <a:r>
              <a:rPr lang="en-US" sz="2800" dirty="0" smtClean="0"/>
              <a:t>Socio-Economic Equity Objectives</a:t>
            </a:r>
            <a:endParaRPr lang="en-US" sz="2800" dirty="0"/>
          </a:p>
        </p:txBody>
      </p:sp>
      <p:sp>
        <p:nvSpPr>
          <p:cNvPr id="2" name="Content Placeholder 1"/>
          <p:cNvSpPr>
            <a:spLocks noGrp="1"/>
          </p:cNvSpPr>
          <p:nvPr>
            <p:ph idx="1"/>
          </p:nvPr>
        </p:nvSpPr>
        <p:spPr>
          <a:xfrm>
            <a:off x="381000" y="662940"/>
            <a:ext cx="8229600" cy="5379720"/>
          </a:xfrm>
        </p:spPr>
        <p:txBody>
          <a:bodyPr>
            <a:normAutofit/>
          </a:bodyPr>
          <a:lstStyle/>
          <a:p>
            <a:pPr lvl="0"/>
            <a:r>
              <a:rPr lang="en-US" b="1" dirty="0">
                <a:solidFill>
                  <a:srgbClr val="C00000"/>
                </a:solidFill>
              </a:rPr>
              <a:t>Lower income households have access to </a:t>
            </a:r>
          </a:p>
          <a:p>
            <a:pPr lvl="1"/>
            <a:r>
              <a:rPr lang="en-US" b="1" dirty="0" smtClean="0">
                <a:solidFill>
                  <a:srgbClr val="C00000"/>
                </a:solidFill>
              </a:rPr>
              <a:t>Affordable </a:t>
            </a:r>
            <a:r>
              <a:rPr lang="en-US" b="1" dirty="0">
                <a:solidFill>
                  <a:srgbClr val="C00000"/>
                </a:solidFill>
              </a:rPr>
              <a:t>housing </a:t>
            </a:r>
            <a:endParaRPr lang="en-US" b="1" dirty="0" smtClean="0">
              <a:solidFill>
                <a:srgbClr val="C00000"/>
              </a:solidFill>
            </a:endParaRPr>
          </a:p>
          <a:p>
            <a:pPr lvl="1"/>
            <a:r>
              <a:rPr lang="en-US" b="1" dirty="0">
                <a:solidFill>
                  <a:srgbClr val="C00000"/>
                </a:solidFill>
              </a:rPr>
              <a:t>A</a:t>
            </a:r>
            <a:r>
              <a:rPr lang="en-US" b="1" dirty="0" smtClean="0">
                <a:solidFill>
                  <a:srgbClr val="C00000"/>
                </a:solidFill>
              </a:rPr>
              <a:t>ffordable combined housing and transportation costs</a:t>
            </a:r>
          </a:p>
          <a:p>
            <a:pPr lvl="1"/>
            <a:r>
              <a:rPr lang="en-US" b="1" dirty="0" smtClean="0">
                <a:solidFill>
                  <a:srgbClr val="C00000"/>
                </a:solidFill>
              </a:rPr>
              <a:t>Jobs </a:t>
            </a:r>
            <a:r>
              <a:rPr lang="en-US" b="1" dirty="0">
                <a:solidFill>
                  <a:srgbClr val="C00000"/>
                </a:solidFill>
              </a:rPr>
              <a:t>commensurate with education &amp; training</a:t>
            </a:r>
          </a:p>
          <a:p>
            <a:pPr lvl="0"/>
            <a:r>
              <a:rPr lang="en-US" dirty="0" smtClean="0"/>
              <a:t>Populations </a:t>
            </a:r>
            <a:r>
              <a:rPr lang="en-US" dirty="0"/>
              <a:t>of poverty and high risk are not geographically concentrated and isolated</a:t>
            </a:r>
          </a:p>
        </p:txBody>
      </p:sp>
    </p:spTree>
    <p:extLst>
      <p:ext uri="{BB962C8B-B14F-4D97-AF65-F5344CB8AC3E}">
        <p14:creationId xmlns:p14="http://schemas.microsoft.com/office/powerpoint/2010/main" val="71039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Assess smart growth status &amp; progress: achieve objectives</a:t>
            </a:r>
          </a:p>
          <a:p>
            <a:pPr lvl="0"/>
            <a:r>
              <a:rPr lang="en-US" dirty="0" smtClean="0"/>
              <a:t>ID shortcomings, needs, success in programs</a:t>
            </a:r>
          </a:p>
          <a:p>
            <a:pPr lvl="0"/>
            <a:r>
              <a:rPr lang="en-US" dirty="0" smtClean="0"/>
              <a:t>Apply Statewide, where possible </a:t>
            </a:r>
            <a:r>
              <a:rPr lang="en-US" dirty="0"/>
              <a:t>for </a:t>
            </a:r>
            <a:r>
              <a:rPr lang="en-US" dirty="0" smtClean="0"/>
              <a:t>regions, individual jurisdictions</a:t>
            </a:r>
            <a:endParaRPr lang="en-US" dirty="0"/>
          </a:p>
          <a:p>
            <a:r>
              <a:rPr lang="en-US" dirty="0" smtClean="0"/>
              <a:t>Support use by the public</a:t>
            </a:r>
            <a:r>
              <a:rPr lang="en-US" dirty="0"/>
              <a:t>, local </a:t>
            </a:r>
            <a:r>
              <a:rPr lang="en-US" dirty="0" smtClean="0"/>
              <a:t>gov’t, Commission</a:t>
            </a:r>
            <a:r>
              <a:rPr lang="en-US" dirty="0"/>
              <a:t>, </a:t>
            </a:r>
            <a:r>
              <a:rPr lang="en-US" dirty="0" smtClean="0"/>
              <a:t>MDP, </a:t>
            </a:r>
            <a:r>
              <a:rPr lang="en-US" dirty="0"/>
              <a:t>&amp; </a:t>
            </a:r>
            <a:r>
              <a:rPr lang="en-US" dirty="0" smtClean="0"/>
              <a:t>the </a:t>
            </a:r>
            <a:r>
              <a:rPr lang="en-US" dirty="0"/>
              <a:t>National </a:t>
            </a:r>
            <a:r>
              <a:rPr lang="en-US" dirty="0" smtClean="0"/>
              <a:t>Center</a:t>
            </a:r>
            <a:endParaRPr lang="en-US" dirty="0"/>
          </a:p>
        </p:txBody>
      </p:sp>
      <p:sp>
        <p:nvSpPr>
          <p:cNvPr id="3" name="Title 2"/>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547771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228600"/>
            <a:ext cx="8557260" cy="1143000"/>
          </a:xfrm>
        </p:spPr>
        <p:txBody>
          <a:bodyPr>
            <a:noAutofit/>
          </a:bodyPr>
          <a:lstStyle/>
          <a:p>
            <a:pPr lvl="0"/>
            <a:r>
              <a:rPr lang="en-US" sz="2400" dirty="0" smtClean="0"/>
              <a:t>Composite: Lower </a:t>
            </a:r>
            <a:r>
              <a:rPr lang="en-US" sz="2400" dirty="0"/>
              <a:t>income </a:t>
            </a:r>
            <a:r>
              <a:rPr lang="en-US" sz="2400" dirty="0" smtClean="0"/>
              <a:t>households Have access </a:t>
            </a:r>
            <a:r>
              <a:rPr lang="en-US" sz="2400" dirty="0"/>
              <a:t>to </a:t>
            </a:r>
            <a:r>
              <a:rPr lang="en-US" sz="2400" dirty="0" smtClean="0"/>
              <a:t>Affordable housing, Housing + Transportation, &amp; Rent*</a:t>
            </a:r>
            <a:endParaRPr lang="en-US" sz="2400" dirty="0"/>
          </a:p>
        </p:txBody>
      </p:sp>
      <p:sp>
        <p:nvSpPr>
          <p:cNvPr id="9" name="TextBox 8"/>
          <p:cNvSpPr txBox="1"/>
          <p:nvPr/>
        </p:nvSpPr>
        <p:spPr>
          <a:xfrm>
            <a:off x="609600" y="5805070"/>
            <a:ext cx="3992880" cy="276999"/>
          </a:xfrm>
          <a:prstGeom prst="rect">
            <a:avLst/>
          </a:prstGeom>
          <a:noFill/>
        </p:spPr>
        <p:txBody>
          <a:bodyPr wrap="square" rtlCol="0">
            <a:spAutoFit/>
          </a:bodyPr>
          <a:lstStyle/>
          <a:p>
            <a:r>
              <a:rPr lang="en-US" sz="1200" dirty="0" smtClean="0">
                <a:solidFill>
                  <a:prstClr val="white"/>
                </a:solidFill>
                <a:latin typeface="Microsoft Sans Serif" pitchFamily="34" charset="0"/>
                <a:ea typeface="Verdana" pitchFamily="34" charset="0"/>
                <a:cs typeface="Microsoft Sans Serif" pitchFamily="34" charset="0"/>
              </a:rPr>
              <a:t>Maximum Total Score=40</a:t>
            </a:r>
            <a:endParaRPr lang="en-US" sz="1200" dirty="0">
              <a:solidFill>
                <a:prstClr val="white"/>
              </a:solidFill>
              <a:latin typeface="Microsoft Sans Serif" pitchFamily="34" charset="0"/>
              <a:ea typeface="Verdana" pitchFamily="34" charset="0"/>
              <a:cs typeface="Microsoft Sans Serif" pitchFamily="34" charset="0"/>
            </a:endParaRPr>
          </a:p>
        </p:txBody>
      </p:sp>
      <p:sp>
        <p:nvSpPr>
          <p:cNvPr id="8" name="TextBox 7"/>
          <p:cNvSpPr txBox="1"/>
          <p:nvPr/>
        </p:nvSpPr>
        <p:spPr>
          <a:xfrm>
            <a:off x="5776619" y="6386912"/>
            <a:ext cx="3367379" cy="3693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rPr>
              <a:t>Data </a:t>
            </a:r>
            <a:r>
              <a:rPr lang="en-US" sz="900" dirty="0">
                <a:solidFill>
                  <a:prstClr val="black"/>
                </a:solidFill>
                <a:latin typeface="Comic Sans MS" panose="030F0702030302020204" pitchFamily="66" charset="0"/>
              </a:rPr>
              <a:t>source: </a:t>
            </a:r>
            <a:r>
              <a:rPr lang="en-US" sz="900" dirty="0" smtClean="0">
                <a:solidFill>
                  <a:prstClr val="black"/>
                </a:solidFill>
                <a:latin typeface="Comic Sans MS" panose="030F0702030302020204" pitchFamily="66" charset="0"/>
              </a:rPr>
              <a:t>American Community Survey </a:t>
            </a:r>
            <a:r>
              <a:rPr lang="en-US" sz="900" dirty="0">
                <a:solidFill>
                  <a:prstClr val="black"/>
                </a:solidFill>
                <a:latin typeface="Comic Sans MS" panose="030F0702030302020204" pitchFamily="66" charset="0"/>
              </a:rPr>
              <a:t>2008-2012 and 2011 LEHD</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12202277"/>
              </p:ext>
            </p:extLst>
          </p:nvPr>
        </p:nvGraphicFramePr>
        <p:xfrm>
          <a:off x="152399" y="1758766"/>
          <a:ext cx="8686800" cy="41495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58263" y="1301566"/>
            <a:ext cx="8458199" cy="738664"/>
          </a:xfrm>
          <a:prstGeom prst="rect">
            <a:avLst/>
          </a:prstGeom>
          <a:solidFill>
            <a:schemeClr val="bg1"/>
          </a:solidFill>
          <a:ln>
            <a:solidFill>
              <a:schemeClr val="tx1"/>
            </a:solidFill>
          </a:ln>
        </p:spPr>
        <p:txBody>
          <a:bodyPr wrap="square" rtlCol="0" anchor="ctr" anchorCtr="0">
            <a:spAutoFit/>
          </a:bodyPr>
          <a:lstStyle/>
          <a:p>
            <a:pPr algn="ctr"/>
            <a:r>
              <a:rPr lang="en-US" sz="1400" b="1" dirty="0" smtClean="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Composite of 3 indicators, each weighted equally: affordable housing, affordable combined housing + transportation costs, &amp; affordable rent. 0 = least supportive, 100 = most supportive of Sustainable Growth Objective(s).</a:t>
            </a:r>
            <a:endPar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endParaRPr>
          </a:p>
        </p:txBody>
      </p:sp>
      <p:sp>
        <p:nvSpPr>
          <p:cNvPr id="11" name="TextBox 10"/>
          <p:cNvSpPr txBox="1"/>
          <p:nvPr/>
        </p:nvSpPr>
        <p:spPr>
          <a:xfrm>
            <a:off x="457200" y="5867400"/>
            <a:ext cx="7646354" cy="600164"/>
          </a:xfrm>
          <a:prstGeom prst="rect">
            <a:avLst/>
          </a:prstGeom>
          <a:noFill/>
        </p:spPr>
        <p:txBody>
          <a:bodyPr wrap="square" rtlCol="0">
            <a:spAutoFit/>
          </a:bodyPr>
          <a:lstStyle/>
          <a:p>
            <a:r>
              <a:rPr lang="en-US" sz="1100" b="1" dirty="0">
                <a:solidFill>
                  <a:srgbClr val="C00000"/>
                </a:solidFill>
                <a:latin typeface="Comic Sans MS" panose="030F0702030302020204" pitchFamily="66" charset="0"/>
              </a:rPr>
              <a:t>*Household income = </a:t>
            </a:r>
            <a:r>
              <a:rPr lang="en-US" sz="1100" b="1" dirty="0" smtClean="0">
                <a:solidFill>
                  <a:srgbClr val="C00000"/>
                </a:solidFill>
                <a:latin typeface="Comic Sans MS" panose="030F0702030302020204" pitchFamily="66" charset="0"/>
              </a:rPr>
              <a:t>50</a:t>
            </a:r>
            <a:r>
              <a:rPr lang="en-US" sz="1100" b="1" dirty="0">
                <a:solidFill>
                  <a:srgbClr val="C00000"/>
                </a:solidFill>
                <a:latin typeface="Comic Sans MS" panose="030F0702030302020204" pitchFamily="66" charset="0"/>
              </a:rPr>
              <a:t>% of HUD’s Area Median Income (AMI), 2007-2011. Standard for affordable H+T Cost is 45% of income. Estimated H+T Cost from Center for Neighborhood Technology. </a:t>
            </a:r>
            <a:r>
              <a:rPr lang="en-US" sz="1100" b="1" dirty="0" smtClean="0">
                <a:solidFill>
                  <a:srgbClr val="C00000"/>
                </a:solidFill>
                <a:latin typeface="Comic Sans MS" panose="030F0702030302020204" pitchFamily="66" charset="0"/>
              </a:rPr>
              <a:t>Rent rates from ACS 2008-2012. Home sales from MPV 2007-2012.</a:t>
            </a:r>
            <a:endParaRPr lang="en-US" sz="11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052849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013440415"/>
              </p:ext>
            </p:extLst>
          </p:nvPr>
        </p:nvGraphicFramePr>
        <p:xfrm>
          <a:off x="304800" y="1371600"/>
          <a:ext cx="8610600" cy="501531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 y="5805070"/>
            <a:ext cx="3992880" cy="276999"/>
          </a:xfrm>
          <a:prstGeom prst="rect">
            <a:avLst/>
          </a:prstGeom>
          <a:noFill/>
        </p:spPr>
        <p:txBody>
          <a:bodyPr wrap="square" rtlCol="0">
            <a:spAutoFit/>
          </a:bodyPr>
          <a:lstStyle/>
          <a:p>
            <a:r>
              <a:rPr lang="en-US" sz="1200" dirty="0" smtClean="0">
                <a:solidFill>
                  <a:prstClr val="white"/>
                </a:solidFill>
                <a:latin typeface="Microsoft Sans Serif" pitchFamily="34" charset="0"/>
                <a:ea typeface="Verdana" pitchFamily="34" charset="0"/>
                <a:cs typeface="Microsoft Sans Serif" pitchFamily="34" charset="0"/>
              </a:rPr>
              <a:t>Maximum Total Score=40</a:t>
            </a:r>
            <a:endParaRPr lang="en-US" sz="1200" dirty="0">
              <a:solidFill>
                <a:prstClr val="white"/>
              </a:solidFill>
              <a:latin typeface="Microsoft Sans Serif" pitchFamily="34" charset="0"/>
              <a:ea typeface="Verdana" pitchFamily="34" charset="0"/>
              <a:cs typeface="Microsoft Sans Serif" pitchFamily="34" charset="0"/>
            </a:endParaRPr>
          </a:p>
        </p:txBody>
      </p:sp>
      <p:sp>
        <p:nvSpPr>
          <p:cNvPr id="6" name="TextBox 1"/>
          <p:cNvSpPr txBox="1"/>
          <p:nvPr/>
        </p:nvSpPr>
        <p:spPr>
          <a:xfrm>
            <a:off x="228600" y="1295400"/>
            <a:ext cx="8610600" cy="5091512"/>
          </a:xfrm>
          <a:prstGeom prst="rect">
            <a:avLst/>
          </a:prstGeom>
          <a:solidFill>
            <a:schemeClr val="bg1">
              <a:alpha val="70000"/>
            </a:schemeClr>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u="sng" dirty="0" smtClean="0">
                <a:solidFill>
                  <a:prstClr val="black"/>
                </a:solidFill>
                <a:latin typeface="Comic Sans MS" panose="030F0702030302020204" pitchFamily="66" charset="0"/>
              </a:rPr>
              <a:t>Implications for Sustainable Growth Objectives</a:t>
            </a:r>
            <a:r>
              <a:rPr lang="en-US" sz="1800" b="1" dirty="0" smtClean="0">
                <a:solidFill>
                  <a:prstClr val="black"/>
                </a:solidFill>
                <a:latin typeface="Comic Sans MS" panose="030F0702030302020204" pitchFamily="66" charset="0"/>
              </a:rPr>
              <a:t>: </a:t>
            </a:r>
          </a:p>
          <a:p>
            <a:r>
              <a:rPr lang="en-US" sz="1800" dirty="0" smtClean="0">
                <a:solidFill>
                  <a:prstClr val="black"/>
                </a:solidFill>
                <a:latin typeface="Comic Sans MS" panose="030F0702030302020204" pitchFamily="66" charset="0"/>
                <a:ea typeface="Calibri"/>
                <a:cs typeface="Times New Roman"/>
              </a:rPr>
              <a:t>Access to affordable housing, </a:t>
            </a:r>
            <a:r>
              <a:rPr lang="en-US" sz="1800" dirty="0">
                <a:solidFill>
                  <a:prstClr val="black"/>
                </a:solidFill>
                <a:latin typeface="Comic Sans MS" panose="030F0702030302020204" pitchFamily="66" charset="0"/>
                <a:ea typeface="Calibri"/>
                <a:cs typeface="Times New Roman"/>
              </a:rPr>
              <a:t>transportation and </a:t>
            </a:r>
            <a:r>
              <a:rPr lang="en-US" sz="1800" dirty="0" smtClean="0">
                <a:solidFill>
                  <a:prstClr val="black"/>
                </a:solidFill>
                <a:latin typeface="Comic Sans MS" panose="030F0702030302020204" pitchFamily="66" charset="0"/>
                <a:ea typeface="Calibri"/>
                <a:cs typeface="Times New Roman"/>
              </a:rPr>
              <a:t>rent is fundamental to quality of life for low income population. All are in short supply statewide and in every region. </a:t>
            </a:r>
          </a:p>
        </p:txBody>
      </p:sp>
      <p:sp>
        <p:nvSpPr>
          <p:cNvPr id="8" name="TextBox 7"/>
          <p:cNvSpPr txBox="1"/>
          <p:nvPr/>
        </p:nvSpPr>
        <p:spPr>
          <a:xfrm>
            <a:off x="5776619" y="6386912"/>
            <a:ext cx="3367379" cy="3693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rPr>
              <a:t>Data </a:t>
            </a:r>
            <a:r>
              <a:rPr lang="en-US" sz="900" dirty="0">
                <a:solidFill>
                  <a:prstClr val="black"/>
                </a:solidFill>
                <a:latin typeface="Comic Sans MS" panose="030F0702030302020204" pitchFamily="66" charset="0"/>
              </a:rPr>
              <a:t>source: </a:t>
            </a:r>
            <a:r>
              <a:rPr lang="en-US" sz="900" dirty="0" smtClean="0">
                <a:solidFill>
                  <a:prstClr val="black"/>
                </a:solidFill>
                <a:latin typeface="Comic Sans MS" panose="030F0702030302020204" pitchFamily="66" charset="0"/>
              </a:rPr>
              <a:t>American Community Survey </a:t>
            </a:r>
            <a:r>
              <a:rPr lang="en-US" sz="900" dirty="0">
                <a:solidFill>
                  <a:prstClr val="black"/>
                </a:solidFill>
                <a:latin typeface="Comic Sans MS" panose="030F0702030302020204" pitchFamily="66" charset="0"/>
              </a:rPr>
              <a:t>2008-2012 and 2011 LEHD</a:t>
            </a:r>
          </a:p>
        </p:txBody>
      </p:sp>
      <p:sp>
        <p:nvSpPr>
          <p:cNvPr id="11" name="Title 2"/>
          <p:cNvSpPr>
            <a:spLocks noGrp="1"/>
          </p:cNvSpPr>
          <p:nvPr>
            <p:ph type="title"/>
          </p:nvPr>
        </p:nvSpPr>
        <p:spPr>
          <a:xfrm>
            <a:off x="323850" y="228600"/>
            <a:ext cx="8557260" cy="1143000"/>
          </a:xfrm>
        </p:spPr>
        <p:txBody>
          <a:bodyPr>
            <a:noAutofit/>
          </a:bodyPr>
          <a:lstStyle/>
          <a:p>
            <a:pPr lvl="0"/>
            <a:r>
              <a:rPr lang="en-US" sz="2400" dirty="0" smtClean="0"/>
              <a:t>Composite: Lower </a:t>
            </a:r>
            <a:r>
              <a:rPr lang="en-US" sz="2400" dirty="0"/>
              <a:t>income </a:t>
            </a:r>
            <a:r>
              <a:rPr lang="en-US" sz="2400" dirty="0" smtClean="0"/>
              <a:t>households Have access </a:t>
            </a:r>
            <a:r>
              <a:rPr lang="en-US" sz="2400" dirty="0"/>
              <a:t>to </a:t>
            </a:r>
            <a:r>
              <a:rPr lang="en-US" sz="2400" dirty="0" smtClean="0"/>
              <a:t>Affordable housing, Housing + Transportation, &amp; Rent*</a:t>
            </a:r>
            <a:endParaRPr lang="en-US" sz="2400" dirty="0"/>
          </a:p>
        </p:txBody>
      </p:sp>
    </p:spTree>
    <p:extLst>
      <p:ext uri="{BB962C8B-B14F-4D97-AF65-F5344CB8AC3E}">
        <p14:creationId xmlns:p14="http://schemas.microsoft.com/office/powerpoint/2010/main" val="4234916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4355"/>
            <a:ext cx="8229600" cy="639762"/>
          </a:xfrm>
        </p:spPr>
        <p:txBody>
          <a:bodyPr>
            <a:normAutofit/>
          </a:bodyPr>
          <a:lstStyle/>
          <a:p>
            <a:r>
              <a:rPr lang="en-US" sz="2800" dirty="0" smtClean="0"/>
              <a:t>Socio-Economic Equity Objectives</a:t>
            </a:r>
            <a:endParaRPr lang="en-US" sz="2800" dirty="0"/>
          </a:p>
        </p:txBody>
      </p:sp>
      <p:sp>
        <p:nvSpPr>
          <p:cNvPr id="2" name="Content Placeholder 1"/>
          <p:cNvSpPr>
            <a:spLocks noGrp="1"/>
          </p:cNvSpPr>
          <p:nvPr>
            <p:ph idx="1"/>
          </p:nvPr>
        </p:nvSpPr>
        <p:spPr>
          <a:xfrm>
            <a:off x="381000" y="662940"/>
            <a:ext cx="8229600" cy="5379720"/>
          </a:xfrm>
        </p:spPr>
        <p:txBody>
          <a:bodyPr>
            <a:normAutofit/>
          </a:bodyPr>
          <a:lstStyle/>
          <a:p>
            <a:pPr lvl="0"/>
            <a:r>
              <a:rPr lang="en-US" dirty="0"/>
              <a:t>Lower income households have access to </a:t>
            </a:r>
          </a:p>
          <a:p>
            <a:pPr lvl="1"/>
            <a:r>
              <a:rPr lang="en-US" dirty="0" smtClean="0"/>
              <a:t>Affordable </a:t>
            </a:r>
            <a:r>
              <a:rPr lang="en-US" dirty="0"/>
              <a:t>housing </a:t>
            </a:r>
            <a:endParaRPr lang="en-US" dirty="0" smtClean="0"/>
          </a:p>
          <a:p>
            <a:pPr lvl="1"/>
            <a:r>
              <a:rPr lang="en-US" dirty="0"/>
              <a:t>A</a:t>
            </a:r>
            <a:r>
              <a:rPr lang="en-US" dirty="0" smtClean="0"/>
              <a:t>ffordable combined housing and transportation costs</a:t>
            </a:r>
          </a:p>
          <a:p>
            <a:pPr lvl="1"/>
            <a:r>
              <a:rPr lang="en-US" dirty="0" smtClean="0"/>
              <a:t>Jobs </a:t>
            </a:r>
            <a:r>
              <a:rPr lang="en-US" dirty="0"/>
              <a:t>commensurate with education &amp; training</a:t>
            </a:r>
          </a:p>
          <a:p>
            <a:pPr lvl="0"/>
            <a:r>
              <a:rPr lang="en-US" b="1" dirty="0" smtClean="0">
                <a:solidFill>
                  <a:srgbClr val="C00000"/>
                </a:solidFill>
              </a:rPr>
              <a:t>Populations </a:t>
            </a:r>
            <a:r>
              <a:rPr lang="en-US" b="1" dirty="0">
                <a:solidFill>
                  <a:srgbClr val="C00000"/>
                </a:solidFill>
              </a:rPr>
              <a:t>of poverty and high risk are not geographically concentrated and isolated</a:t>
            </a:r>
          </a:p>
        </p:txBody>
      </p:sp>
    </p:spTree>
    <p:extLst>
      <p:ext uri="{BB962C8B-B14F-4D97-AF65-F5344CB8AC3E}">
        <p14:creationId xmlns:p14="http://schemas.microsoft.com/office/powerpoint/2010/main" val="103950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8"/>
            <a:ext cx="8229600" cy="944562"/>
          </a:xfrm>
        </p:spPr>
        <p:txBody>
          <a:bodyPr>
            <a:normAutofit fontScale="90000"/>
          </a:bodyPr>
          <a:lstStyle/>
          <a:p>
            <a:r>
              <a:rPr lang="en-US" sz="2800" dirty="0"/>
              <a:t>Concentrations of Vulnerable Population, </a:t>
            </a:r>
            <a:r>
              <a:rPr lang="en-US" sz="2800" dirty="0" smtClean="0"/>
              <a:t>2012</a:t>
            </a:r>
            <a:endParaRPr lang="en-US" sz="2800" dirty="0"/>
          </a:p>
        </p:txBody>
      </p:sp>
      <p:sp>
        <p:nvSpPr>
          <p:cNvPr id="8" name="TextBox 7"/>
          <p:cNvSpPr txBox="1"/>
          <p:nvPr/>
        </p:nvSpPr>
        <p:spPr>
          <a:xfrm>
            <a:off x="5791200" y="6437154"/>
            <a:ext cx="3276600" cy="2308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2007 – 2012 American Community Survey</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3031" t="6021" r="2892" b="4895"/>
          <a:stretch/>
        </p:blipFill>
        <p:spPr>
          <a:xfrm>
            <a:off x="304800" y="1066800"/>
            <a:ext cx="8581098" cy="5257800"/>
          </a:xfrm>
        </p:spPr>
      </p:pic>
    </p:spTree>
    <p:extLst>
      <p:ext uri="{BB962C8B-B14F-4D97-AF65-F5344CB8AC3E}">
        <p14:creationId xmlns:p14="http://schemas.microsoft.com/office/powerpoint/2010/main" val="140703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8"/>
            <a:ext cx="8229600" cy="944562"/>
          </a:xfrm>
        </p:spPr>
        <p:txBody>
          <a:bodyPr>
            <a:normAutofit fontScale="90000"/>
          </a:bodyPr>
          <a:lstStyle/>
          <a:p>
            <a:r>
              <a:rPr lang="en-US" sz="2800" dirty="0"/>
              <a:t>Concentrations of Vulnerable </a:t>
            </a:r>
            <a:r>
              <a:rPr lang="en-US" sz="2800" dirty="0" smtClean="0"/>
              <a:t>Population, 2012</a:t>
            </a:r>
            <a:endParaRPr lang="en-US" sz="2800" dirty="0"/>
          </a:p>
        </p:txBody>
      </p:sp>
      <p:sp>
        <p:nvSpPr>
          <p:cNvPr id="8" name="TextBox 7"/>
          <p:cNvSpPr txBox="1"/>
          <p:nvPr/>
        </p:nvSpPr>
        <p:spPr>
          <a:xfrm>
            <a:off x="5791200" y="6437154"/>
            <a:ext cx="3276600" cy="2308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2007 – 2012 American Community Survey</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3031" t="6021" r="2892" b="4895"/>
          <a:stretch/>
        </p:blipFill>
        <p:spPr>
          <a:xfrm>
            <a:off x="304800" y="1066800"/>
            <a:ext cx="8581098" cy="5257800"/>
          </a:xfrm>
        </p:spPr>
      </p:pic>
      <p:sp>
        <p:nvSpPr>
          <p:cNvPr id="5" name="TextBox 1"/>
          <p:cNvSpPr txBox="1"/>
          <p:nvPr/>
        </p:nvSpPr>
        <p:spPr>
          <a:xfrm>
            <a:off x="228600" y="990600"/>
            <a:ext cx="8839200" cy="5334000"/>
          </a:xfrm>
          <a:prstGeom prst="rect">
            <a:avLst/>
          </a:prstGeom>
          <a:solidFill>
            <a:schemeClr val="bg1">
              <a:alpha val="70000"/>
            </a:schemeClr>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u="sng" dirty="0" smtClean="0">
                <a:solidFill>
                  <a:prstClr val="black"/>
                </a:solidFill>
                <a:latin typeface="Comic Sans MS" panose="030F0702030302020204" pitchFamily="66" charset="0"/>
              </a:rPr>
              <a:t>Implications for Sustainable Growth Objectives</a:t>
            </a:r>
            <a:r>
              <a:rPr lang="en-US" sz="1800" dirty="0" smtClean="0">
                <a:solidFill>
                  <a:prstClr val="black"/>
                </a:solidFill>
                <a:latin typeface="Comic Sans MS" panose="030F0702030302020204" pitchFamily="66" charset="0"/>
              </a:rPr>
              <a:t>: </a:t>
            </a:r>
          </a:p>
          <a:p>
            <a:r>
              <a:rPr lang="en-US" sz="1800" dirty="0">
                <a:solidFill>
                  <a:prstClr val="black"/>
                </a:solidFill>
                <a:latin typeface="Comic Sans MS" panose="030F0702030302020204" pitchFamily="66" charset="0"/>
              </a:rPr>
              <a:t>There are clear concentrations of vulnerable, relatively isolated  populations in the metro regions and in parts of Southern Maryland, Western Maryland and the Eastern Shore. </a:t>
            </a:r>
          </a:p>
        </p:txBody>
      </p:sp>
    </p:spTree>
    <p:extLst>
      <p:ext uri="{BB962C8B-B14F-4D97-AF65-F5344CB8AC3E}">
        <p14:creationId xmlns:p14="http://schemas.microsoft.com/office/powerpoint/2010/main" val="287385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4406900"/>
            <a:ext cx="8116888" cy="1362075"/>
          </a:xfrm>
        </p:spPr>
        <p:txBody>
          <a:bodyPr>
            <a:normAutofit/>
          </a:bodyPr>
          <a:lstStyle/>
          <a:p>
            <a:r>
              <a:rPr lang="en-US" sz="3600" dirty="0" smtClean="0"/>
              <a:t>Sustainable Transportation - Land Use Objectives</a:t>
            </a:r>
            <a:endParaRPr lang="en-US" sz="360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684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0560" y="579278"/>
            <a:ext cx="7940040" cy="1059021"/>
          </a:xfrm>
        </p:spPr>
        <p:txBody>
          <a:bodyPr>
            <a:noAutofit/>
          </a:bodyPr>
          <a:lstStyle/>
          <a:p>
            <a:r>
              <a:rPr lang="en-US" sz="3600" dirty="0" smtClean="0"/>
              <a:t>Transportation – Land Use Objectives</a:t>
            </a:r>
            <a:endParaRPr lang="en-US" sz="3600" dirty="0"/>
          </a:p>
        </p:txBody>
      </p:sp>
      <p:sp>
        <p:nvSpPr>
          <p:cNvPr id="2" name="Content Placeholder 1"/>
          <p:cNvSpPr>
            <a:spLocks noGrp="1"/>
          </p:cNvSpPr>
          <p:nvPr>
            <p:ph idx="1"/>
          </p:nvPr>
        </p:nvSpPr>
        <p:spPr>
          <a:xfrm>
            <a:off x="381000" y="1929765"/>
            <a:ext cx="8229600" cy="3642360"/>
          </a:xfrm>
        </p:spPr>
        <p:txBody>
          <a:bodyPr>
            <a:normAutofit fontScale="92500"/>
          </a:bodyPr>
          <a:lstStyle/>
          <a:p>
            <a:pPr lvl="0"/>
            <a:r>
              <a:rPr lang="en-US" dirty="0"/>
              <a:t>Transportation, growth and redevelopment are planned and implemented in concert </a:t>
            </a:r>
            <a:r>
              <a:rPr lang="en-US" dirty="0" smtClean="0"/>
              <a:t>to</a:t>
            </a:r>
          </a:p>
          <a:p>
            <a:pPr lvl="1"/>
            <a:r>
              <a:rPr lang="en-US" dirty="0" smtClean="0"/>
              <a:t>Enhance </a:t>
            </a:r>
            <a:r>
              <a:rPr lang="en-US" dirty="0"/>
              <a:t>connectivity within and between </a:t>
            </a:r>
            <a:r>
              <a:rPr lang="en-US" dirty="0" smtClean="0"/>
              <a:t>PFAs</a:t>
            </a:r>
          </a:p>
          <a:p>
            <a:pPr lvl="1"/>
            <a:r>
              <a:rPr lang="en-US" dirty="0"/>
              <a:t>Increase multimodal </a:t>
            </a:r>
            <a:r>
              <a:rPr lang="en-US" dirty="0" smtClean="0"/>
              <a:t>travel</a:t>
            </a:r>
          </a:p>
          <a:p>
            <a:pPr lvl="1"/>
            <a:r>
              <a:rPr lang="en-US" dirty="0"/>
              <a:t>Reduce travel times, vehicle miles traveled, and greenhouse gas emissions from mobile sources</a:t>
            </a:r>
          </a:p>
        </p:txBody>
      </p:sp>
    </p:spTree>
    <p:extLst>
      <p:ext uri="{BB962C8B-B14F-4D97-AF65-F5344CB8AC3E}">
        <p14:creationId xmlns:p14="http://schemas.microsoft.com/office/powerpoint/2010/main" val="4263074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788"/>
            <a:ext cx="8229600" cy="763145"/>
          </a:xfrm>
        </p:spPr>
        <p:txBody>
          <a:bodyPr>
            <a:normAutofit fontScale="90000"/>
          </a:bodyPr>
          <a:lstStyle/>
          <a:p>
            <a:r>
              <a:rPr lang="en-US" sz="2800" dirty="0" smtClean="0"/>
              <a:t>Composite: Transportation – Land Use Objective</a:t>
            </a:r>
            <a:endParaRPr lang="en-US" sz="2800" dirty="0"/>
          </a:p>
        </p:txBody>
      </p:sp>
      <p:sp>
        <p:nvSpPr>
          <p:cNvPr id="4" name="TextBox 3"/>
          <p:cNvSpPr txBox="1"/>
          <p:nvPr/>
        </p:nvSpPr>
        <p:spPr>
          <a:xfrm>
            <a:off x="5816600" y="6383625"/>
            <a:ext cx="3327399" cy="507831"/>
          </a:xfrm>
          <a:prstGeom prst="rect">
            <a:avLst/>
          </a:prstGeom>
          <a:noFill/>
        </p:spPr>
        <p:txBody>
          <a:bodyPr wrap="square" rtlCol="0">
            <a:spAutoFit/>
          </a:bodyPr>
          <a:lstStyle/>
          <a:p>
            <a:r>
              <a:rPr lang="en-US" sz="900" dirty="0">
                <a:solidFill>
                  <a:prstClr val="black"/>
                </a:solidFill>
                <a:latin typeface="Comic Sans MS" panose="030F0702030302020204" pitchFamily="66" charset="0"/>
              </a:rPr>
              <a:t>Source</a:t>
            </a:r>
            <a:r>
              <a:rPr lang="en-US" sz="900" dirty="0" smtClean="0">
                <a:solidFill>
                  <a:prstClr val="black"/>
                </a:solidFill>
                <a:latin typeface="Comic Sans MS" panose="030F0702030302020204" pitchFamily="66" charset="0"/>
              </a:rPr>
              <a:t>: </a:t>
            </a:r>
            <a:r>
              <a:rPr lang="en-US" sz="900" dirty="0">
                <a:solidFill>
                  <a:prstClr val="black"/>
                </a:solidFill>
                <a:latin typeface="Comic Sans MS" panose="030F0702030302020204" pitchFamily="66" charset="0"/>
              </a:rPr>
              <a:t>LEHD </a:t>
            </a:r>
            <a:r>
              <a:rPr lang="en-US" sz="900" dirty="0" smtClean="0">
                <a:solidFill>
                  <a:prstClr val="black"/>
                </a:solidFill>
                <a:latin typeface="Comic Sans MS" panose="030F0702030302020204" pitchFamily="66" charset="0"/>
              </a:rPr>
              <a:t>data, </a:t>
            </a:r>
            <a:r>
              <a:rPr lang="en-US" sz="900" dirty="0">
                <a:solidFill>
                  <a:prstClr val="black"/>
                </a:solidFill>
                <a:latin typeface="Comic Sans MS" panose="030F0702030302020204" pitchFamily="66" charset="0"/>
                <a:ea typeface="Verdana" pitchFamily="34" charset="0"/>
                <a:cs typeface="Microsoft Sans Serif" pitchFamily="34" charset="0"/>
              </a:rPr>
              <a:t>U.S. Census Bureau, LEHD Origin-Destination Employment Statistics  </a:t>
            </a:r>
            <a:r>
              <a:rPr lang="en-US" sz="900" dirty="0" smtClean="0">
                <a:solidFill>
                  <a:prstClr val="black"/>
                </a:solidFill>
                <a:latin typeface="Comic Sans MS" panose="030F0702030302020204" pitchFamily="66" charset="0"/>
                <a:ea typeface="Verdana" pitchFamily="34" charset="0"/>
                <a:cs typeface="Microsoft Sans Serif" pitchFamily="34" charset="0"/>
              </a:rPr>
              <a:t>2010, </a:t>
            </a:r>
            <a:r>
              <a:rPr lang="en-US" sz="900" dirty="0">
                <a:solidFill>
                  <a:prstClr val="black"/>
                </a:solidFill>
                <a:latin typeface="Comic Sans MS" panose="030F0702030302020204" pitchFamily="66" charset="0"/>
              </a:rPr>
              <a:t>2007-2011 American Community Survey</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635183071"/>
              </p:ext>
            </p:extLst>
          </p:nvPr>
        </p:nvGraphicFramePr>
        <p:xfrm>
          <a:off x="152400" y="1752600"/>
          <a:ext cx="8839200" cy="4433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48639" y="1142999"/>
            <a:ext cx="8468359" cy="954107"/>
          </a:xfrm>
          <a:prstGeom prst="rect">
            <a:avLst/>
          </a:prstGeom>
          <a:solidFill>
            <a:schemeClr val="bg1"/>
          </a:solidFill>
          <a:ln>
            <a:solidFill>
              <a:schemeClr val="tx1"/>
            </a:solidFill>
          </a:ln>
        </p:spPr>
        <p:txBody>
          <a:bodyPr wrap="square" rtlCol="0" anchor="ctr" anchorCtr="0">
            <a:spAutoFit/>
          </a:bodyPr>
          <a:lstStyle/>
          <a:p>
            <a:pPr algn="ctr"/>
            <a:r>
              <a:rPr lang="en-US" sz="1400" b="1" dirty="0" smtClean="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rPr>
              <a:t>Composite of 6 individual indicators: transit-based job accessibility, % population &amp; employment near rail stations, VMT per capita and resident, % PFA jobs held by residents, commute trips by mode. Each is weighted equally. 0 = least supportive, 100 = most supportive of Sustainable Growth Objective(s).</a:t>
            </a:r>
            <a:endParaRPr lang="en-US" sz="1400" b="1" dirty="0">
              <a:solidFill>
                <a:prstClr val="black"/>
              </a:solidFill>
              <a:effectLst>
                <a:outerShdw blurRad="38100" dist="38100" dir="2700000" algn="tl">
                  <a:srgbClr val="000000">
                    <a:alpha val="43137"/>
                  </a:srgbClr>
                </a:outerShdw>
              </a:effectLst>
              <a:latin typeface="Comic Sans MS" panose="030F0702030302020204" pitchFamily="66" charset="0"/>
              <a:ea typeface="Verdana" pitchFamily="34" charset="0"/>
              <a:cs typeface="Microsoft Sans Serif" pitchFamily="34" charset="0"/>
            </a:endParaRPr>
          </a:p>
        </p:txBody>
      </p:sp>
    </p:spTree>
    <p:extLst>
      <p:ext uri="{BB962C8B-B14F-4D97-AF65-F5344CB8AC3E}">
        <p14:creationId xmlns:p14="http://schemas.microsoft.com/office/powerpoint/2010/main" val="1143433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4033727780"/>
              </p:ext>
            </p:extLst>
          </p:nvPr>
        </p:nvGraphicFramePr>
        <p:xfrm>
          <a:off x="331470" y="990600"/>
          <a:ext cx="8481060" cy="519588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142788"/>
            <a:ext cx="8229600" cy="763145"/>
          </a:xfrm>
        </p:spPr>
        <p:txBody>
          <a:bodyPr>
            <a:normAutofit/>
          </a:bodyPr>
          <a:lstStyle/>
          <a:p>
            <a:r>
              <a:rPr lang="en-US" sz="2800" dirty="0" smtClean="0"/>
              <a:t>Transportation – Land Use</a:t>
            </a:r>
            <a:endParaRPr lang="en-US" sz="2800" dirty="0"/>
          </a:p>
        </p:txBody>
      </p:sp>
      <p:sp>
        <p:nvSpPr>
          <p:cNvPr id="4" name="TextBox 3"/>
          <p:cNvSpPr txBox="1"/>
          <p:nvPr/>
        </p:nvSpPr>
        <p:spPr>
          <a:xfrm>
            <a:off x="5816600" y="6383625"/>
            <a:ext cx="3327399" cy="507831"/>
          </a:xfrm>
          <a:prstGeom prst="rect">
            <a:avLst/>
          </a:prstGeom>
          <a:noFill/>
        </p:spPr>
        <p:txBody>
          <a:bodyPr wrap="square" rtlCol="0">
            <a:spAutoFit/>
          </a:bodyPr>
          <a:lstStyle/>
          <a:p>
            <a:r>
              <a:rPr lang="en-US" sz="900" dirty="0">
                <a:solidFill>
                  <a:prstClr val="black"/>
                </a:solidFill>
                <a:latin typeface="Comic Sans MS" panose="030F0702030302020204" pitchFamily="66" charset="0"/>
              </a:rPr>
              <a:t>Source</a:t>
            </a:r>
            <a:r>
              <a:rPr lang="en-US" sz="900" dirty="0" smtClean="0">
                <a:solidFill>
                  <a:prstClr val="black"/>
                </a:solidFill>
                <a:latin typeface="Comic Sans MS" panose="030F0702030302020204" pitchFamily="66" charset="0"/>
              </a:rPr>
              <a:t>: </a:t>
            </a:r>
            <a:r>
              <a:rPr lang="en-US" sz="900" dirty="0">
                <a:solidFill>
                  <a:prstClr val="black"/>
                </a:solidFill>
                <a:latin typeface="Comic Sans MS" panose="030F0702030302020204" pitchFamily="66" charset="0"/>
              </a:rPr>
              <a:t>LEHD </a:t>
            </a:r>
            <a:r>
              <a:rPr lang="en-US" sz="900" dirty="0" smtClean="0">
                <a:solidFill>
                  <a:prstClr val="black"/>
                </a:solidFill>
                <a:latin typeface="Comic Sans MS" panose="030F0702030302020204" pitchFamily="66" charset="0"/>
              </a:rPr>
              <a:t>data, </a:t>
            </a:r>
            <a:r>
              <a:rPr lang="en-US" sz="900" dirty="0">
                <a:solidFill>
                  <a:prstClr val="black"/>
                </a:solidFill>
                <a:latin typeface="Comic Sans MS" panose="030F0702030302020204" pitchFamily="66" charset="0"/>
                <a:ea typeface="Verdana" pitchFamily="34" charset="0"/>
                <a:cs typeface="Microsoft Sans Serif" pitchFamily="34" charset="0"/>
              </a:rPr>
              <a:t>U.S. Census Bureau, LEHD Origin-Destination Employment Statistics  </a:t>
            </a:r>
            <a:r>
              <a:rPr lang="en-US" sz="900" dirty="0" smtClean="0">
                <a:solidFill>
                  <a:prstClr val="black"/>
                </a:solidFill>
                <a:latin typeface="Comic Sans MS" panose="030F0702030302020204" pitchFamily="66" charset="0"/>
                <a:ea typeface="Verdana" pitchFamily="34" charset="0"/>
                <a:cs typeface="Microsoft Sans Serif" pitchFamily="34" charset="0"/>
              </a:rPr>
              <a:t>2010, </a:t>
            </a:r>
            <a:r>
              <a:rPr lang="en-US" sz="900" dirty="0">
                <a:solidFill>
                  <a:prstClr val="black"/>
                </a:solidFill>
                <a:latin typeface="Comic Sans MS" panose="030F0702030302020204" pitchFamily="66" charset="0"/>
              </a:rPr>
              <a:t>2007-2011 American Community Survey</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8" name="TextBox 7"/>
          <p:cNvSpPr txBox="1"/>
          <p:nvPr/>
        </p:nvSpPr>
        <p:spPr>
          <a:xfrm>
            <a:off x="228600" y="990601"/>
            <a:ext cx="8763000" cy="5105399"/>
          </a:xfrm>
          <a:prstGeom prst="rect">
            <a:avLst/>
          </a:prstGeom>
          <a:solidFill>
            <a:schemeClr val="bg1">
              <a:alpha val="70000"/>
            </a:schemeClr>
          </a:solidFill>
        </p:spPr>
        <p:txBody>
          <a:bodyPr wrap="square" rtlCol="0" anchor="ctr" anchorCtr="0">
            <a:noAutofit/>
          </a:bodyPr>
          <a:lstStyle/>
          <a:p>
            <a:r>
              <a:rPr lang="en-US" u="sng" dirty="0" smtClean="0">
                <a:solidFill>
                  <a:prstClr val="black"/>
                </a:solidFill>
                <a:latin typeface="Comic Sans MS" panose="030F0702030302020204" pitchFamily="66" charset="0"/>
                <a:ea typeface="Verdana" pitchFamily="34" charset="0"/>
                <a:cs typeface="Microsoft Sans Serif" pitchFamily="34" charset="0"/>
              </a:rPr>
              <a:t>Implications for Sustainable Growth Objectives:</a:t>
            </a:r>
            <a:r>
              <a:rPr lang="en-US" dirty="0" smtClean="0">
                <a:solidFill>
                  <a:prstClr val="black"/>
                </a:solidFill>
                <a:latin typeface="Comic Sans MS" panose="030F0702030302020204" pitchFamily="66" charset="0"/>
                <a:ea typeface="Verdana" pitchFamily="34" charset="0"/>
                <a:cs typeface="Microsoft Sans Serif" pitchFamily="34" charset="0"/>
              </a:rPr>
              <a:t> </a:t>
            </a:r>
          </a:p>
          <a:p>
            <a:r>
              <a:rPr lang="en-US" dirty="0" smtClean="0">
                <a:solidFill>
                  <a:prstClr val="black"/>
                </a:solidFill>
                <a:latin typeface="Comic Sans MS" panose="030F0702030302020204" pitchFamily="66" charset="0"/>
                <a:ea typeface="Verdana" pitchFamily="34" charset="0"/>
                <a:cs typeface="Microsoft Sans Serif" pitchFamily="34" charset="0"/>
              </a:rPr>
              <a:t>There are serious shortcomings in the relationship between transportation and land use throughout the State. </a:t>
            </a:r>
          </a:p>
          <a:p>
            <a:endParaRPr lang="en-US" dirty="0">
              <a:solidFill>
                <a:prstClr val="black"/>
              </a:solidFill>
              <a:latin typeface="Comic Sans MS" panose="030F0702030302020204" pitchFamily="66" charset="0"/>
              <a:ea typeface="Verdana" pitchFamily="34" charset="0"/>
              <a:cs typeface="Microsoft Sans Serif" pitchFamily="34" charset="0"/>
            </a:endParaRPr>
          </a:p>
          <a:p>
            <a:r>
              <a:rPr lang="en-US" dirty="0" smtClean="0">
                <a:solidFill>
                  <a:prstClr val="black"/>
                </a:solidFill>
                <a:latin typeface="Comic Sans MS" panose="030F0702030302020204" pitchFamily="66" charset="0"/>
                <a:ea typeface="Verdana" pitchFamily="34" charset="0"/>
                <a:cs typeface="Microsoft Sans Serif" pitchFamily="34" charset="0"/>
              </a:rPr>
              <a:t>The root of it is our segregated land use patterns, in which origins and destinations are often far apart and difficult or impossible to connect without driving. A lack of transit in some regions, relatively few living near transit where it exists, and the difficulty in changing decades-long practices all contribute to the problem.</a:t>
            </a:r>
          </a:p>
          <a:p>
            <a:endParaRPr lang="en-US" dirty="0">
              <a:solidFill>
                <a:prstClr val="black"/>
              </a:solidFill>
              <a:latin typeface="Comic Sans MS" panose="030F0702030302020204" pitchFamily="66" charset="0"/>
              <a:ea typeface="Verdana" pitchFamily="34" charset="0"/>
              <a:cs typeface="Microsoft Sans Serif" pitchFamily="34" charset="0"/>
            </a:endParaRPr>
          </a:p>
          <a:p>
            <a:r>
              <a:rPr lang="en-US" dirty="0">
                <a:solidFill>
                  <a:prstClr val="black"/>
                </a:solidFill>
                <a:latin typeface="Comic Sans MS" panose="030F0702030302020204" pitchFamily="66" charset="0"/>
                <a:ea typeface="Verdana" pitchFamily="34" charset="0"/>
                <a:cs typeface="Microsoft Sans Serif" pitchFamily="34" charset="0"/>
              </a:rPr>
              <a:t>Transportation alone </a:t>
            </a:r>
            <a:r>
              <a:rPr lang="en-US" dirty="0" smtClean="0">
                <a:solidFill>
                  <a:prstClr val="black"/>
                </a:solidFill>
                <a:latin typeface="Comic Sans MS" panose="030F0702030302020204" pitchFamily="66" charset="0"/>
                <a:ea typeface="Verdana" pitchFamily="34" charset="0"/>
                <a:cs typeface="Microsoft Sans Serif" pitchFamily="34" charset="0"/>
              </a:rPr>
              <a:t>cannot solve the problem; </a:t>
            </a:r>
            <a:r>
              <a:rPr lang="en-US" dirty="0">
                <a:solidFill>
                  <a:prstClr val="black"/>
                </a:solidFill>
                <a:latin typeface="Comic Sans MS" panose="030F0702030302020204" pitchFamily="66" charset="0"/>
                <a:ea typeface="Verdana" pitchFamily="34" charset="0"/>
                <a:cs typeface="Microsoft Sans Serif" pitchFamily="34" charset="0"/>
              </a:rPr>
              <a:t>it requires integrated transportation/ land use reform, i.e., a fundamental rethinking of the relations between development, population origins &amp; destinations, </a:t>
            </a:r>
            <a:r>
              <a:rPr lang="en-US" dirty="0" smtClean="0">
                <a:solidFill>
                  <a:prstClr val="black"/>
                </a:solidFill>
                <a:latin typeface="Comic Sans MS" panose="030F0702030302020204" pitchFamily="66" charset="0"/>
                <a:ea typeface="Verdana" pitchFamily="34" charset="0"/>
                <a:cs typeface="Microsoft Sans Serif" pitchFamily="34" charset="0"/>
              </a:rPr>
              <a:t>the </a:t>
            </a:r>
            <a:r>
              <a:rPr lang="en-US" dirty="0">
                <a:solidFill>
                  <a:prstClr val="black"/>
                </a:solidFill>
                <a:latin typeface="Comic Sans MS" panose="030F0702030302020204" pitchFamily="66" charset="0"/>
                <a:ea typeface="Verdana" pitchFamily="34" charset="0"/>
                <a:cs typeface="Microsoft Sans Serif" pitchFamily="34" charset="0"/>
              </a:rPr>
              <a:t>transportation connections between </a:t>
            </a:r>
            <a:r>
              <a:rPr lang="en-US" dirty="0" smtClean="0">
                <a:solidFill>
                  <a:prstClr val="black"/>
                </a:solidFill>
                <a:latin typeface="Comic Sans MS" panose="030F0702030302020204" pitchFamily="66" charset="0"/>
                <a:ea typeface="Verdana" pitchFamily="34" charset="0"/>
                <a:cs typeface="Microsoft Sans Serif" pitchFamily="34" charset="0"/>
              </a:rPr>
              <a:t>them, and how these things combine to support community.</a:t>
            </a:r>
            <a:endParaRPr lang="en-US" dirty="0">
              <a:solidFill>
                <a:prstClr val="black"/>
              </a:solidFill>
              <a:latin typeface="Comic Sans MS" panose="030F0702030302020204" pitchFamily="66" charset="0"/>
              <a:ea typeface="Verdana" pitchFamily="34" charset="0"/>
              <a:cs typeface="Microsoft Sans Serif" pitchFamily="34" charset="0"/>
            </a:endParaRPr>
          </a:p>
        </p:txBody>
      </p:sp>
    </p:spTree>
    <p:extLst>
      <p:ext uri="{BB962C8B-B14F-4D97-AF65-F5344CB8AC3E}">
        <p14:creationId xmlns:p14="http://schemas.microsoft.com/office/powerpoint/2010/main" val="28250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Economic Development Objectives</a:t>
            </a:r>
            <a:endParaRPr lang="en-US" dirty="0"/>
          </a:p>
        </p:txBody>
      </p:sp>
    </p:spTree>
    <p:extLst>
      <p:ext uri="{BB962C8B-B14F-4D97-AF65-F5344CB8AC3E}">
        <p14:creationId xmlns:p14="http://schemas.microsoft.com/office/powerpoint/2010/main" val="1841245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Only germane objectives</a:t>
            </a:r>
            <a:endParaRPr lang="en-US" dirty="0"/>
          </a:p>
          <a:p>
            <a:pPr lvl="0"/>
            <a:r>
              <a:rPr lang="en-US" dirty="0" smtClean="0"/>
              <a:t>Indicators legitimately </a:t>
            </a:r>
            <a:r>
              <a:rPr lang="en-US" dirty="0"/>
              <a:t>measure </a:t>
            </a:r>
            <a:r>
              <a:rPr lang="en-US" dirty="0" smtClean="0"/>
              <a:t>progress</a:t>
            </a:r>
            <a:endParaRPr lang="en-US" dirty="0"/>
          </a:p>
          <a:p>
            <a:pPr lvl="0"/>
            <a:r>
              <a:rPr lang="en-US" dirty="0" smtClean="0"/>
              <a:t>Likely continued </a:t>
            </a:r>
            <a:r>
              <a:rPr lang="en-US" dirty="0"/>
              <a:t>data availability</a:t>
            </a:r>
          </a:p>
          <a:p>
            <a:r>
              <a:rPr lang="en-US" dirty="0" smtClean="0"/>
              <a:t>Within reasonable purview</a:t>
            </a:r>
            <a:r>
              <a:rPr lang="en-US" dirty="0"/>
              <a:t>/ responsibilities of </a:t>
            </a:r>
            <a:r>
              <a:rPr lang="en-US" dirty="0" smtClean="0"/>
              <a:t>PlanMD, Commission, MDP</a:t>
            </a:r>
            <a:endParaRPr lang="en-US" dirty="0"/>
          </a:p>
        </p:txBody>
      </p:sp>
      <p:sp>
        <p:nvSpPr>
          <p:cNvPr id="3" name="Title 2"/>
          <p:cNvSpPr>
            <a:spLocks noGrp="1"/>
          </p:cNvSpPr>
          <p:nvPr>
            <p:ph type="title"/>
          </p:nvPr>
        </p:nvSpPr>
        <p:spPr/>
        <p:txBody>
          <a:bodyPr>
            <a:normAutofit/>
          </a:bodyPr>
          <a:lstStyle/>
          <a:p>
            <a:r>
              <a:rPr lang="en-US" dirty="0" smtClean="0"/>
              <a:t>Screening Criteria</a:t>
            </a:r>
            <a:endParaRPr lang="en-US" dirty="0"/>
          </a:p>
        </p:txBody>
      </p:sp>
    </p:spTree>
    <p:extLst>
      <p:ext uri="{BB962C8B-B14F-4D97-AF65-F5344CB8AC3E}">
        <p14:creationId xmlns:p14="http://schemas.microsoft.com/office/powerpoint/2010/main" val="770880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 y="154355"/>
            <a:ext cx="8580120" cy="639762"/>
          </a:xfrm>
        </p:spPr>
        <p:txBody>
          <a:bodyPr>
            <a:normAutofit/>
          </a:bodyPr>
          <a:lstStyle/>
          <a:p>
            <a:r>
              <a:rPr lang="en-US" sz="2800" dirty="0" smtClean="0"/>
              <a:t>Economic Development Objectives</a:t>
            </a:r>
            <a:endParaRPr lang="en-US" sz="2800" dirty="0"/>
          </a:p>
        </p:txBody>
      </p:sp>
      <p:sp>
        <p:nvSpPr>
          <p:cNvPr id="2" name="Content Placeholder 1"/>
          <p:cNvSpPr>
            <a:spLocks noGrp="1"/>
          </p:cNvSpPr>
          <p:nvPr>
            <p:ph idx="1"/>
          </p:nvPr>
        </p:nvSpPr>
        <p:spPr>
          <a:xfrm>
            <a:off x="457200" y="762000"/>
            <a:ext cx="8229600" cy="5638800"/>
          </a:xfrm>
        </p:spPr>
        <p:txBody>
          <a:bodyPr>
            <a:noAutofit/>
          </a:bodyPr>
          <a:lstStyle/>
          <a:p>
            <a:pPr lvl="0"/>
            <a:r>
              <a:rPr lang="en-US" sz="2400" b="1" dirty="0">
                <a:solidFill>
                  <a:srgbClr val="C00000"/>
                </a:solidFill>
              </a:rPr>
              <a:t>The value of residential, commercial, and industrial real estate in PFAs is stable or </a:t>
            </a:r>
            <a:r>
              <a:rPr lang="en-US" sz="2400" b="1" dirty="0" smtClean="0">
                <a:solidFill>
                  <a:srgbClr val="C00000"/>
                </a:solidFill>
              </a:rPr>
              <a:t>increasing</a:t>
            </a:r>
          </a:p>
          <a:p>
            <a:pPr lvl="0"/>
            <a:r>
              <a:rPr lang="en-US" sz="2400" dirty="0"/>
              <a:t>The number of jobs in PFAs is stable or </a:t>
            </a:r>
            <a:r>
              <a:rPr lang="en-US" sz="2400" dirty="0" smtClean="0"/>
              <a:t>increasing</a:t>
            </a:r>
          </a:p>
          <a:p>
            <a:pPr lvl="0"/>
            <a:r>
              <a:rPr lang="en-US" sz="2400" dirty="0"/>
              <a:t>Household income is commensurate with costs of living</a:t>
            </a:r>
          </a:p>
          <a:p>
            <a:pPr lvl="0"/>
            <a:r>
              <a:rPr lang="en-US" sz="2400" dirty="0"/>
              <a:t>A diverse, educated, skilled workforce is available for current and potential employers</a:t>
            </a:r>
          </a:p>
          <a:p>
            <a:r>
              <a:rPr lang="en-US" sz="2400" dirty="0"/>
              <a:t>Physical assets (infrastructure) in PFAs have potential to support new business and employers </a:t>
            </a:r>
          </a:p>
          <a:p>
            <a:r>
              <a:rPr lang="en-US" sz="2400" dirty="0"/>
              <a:t>The business environment for agricultural, forestry and other resource based industries is stable or improving</a:t>
            </a:r>
          </a:p>
          <a:p>
            <a:pPr lvl="0"/>
            <a:r>
              <a:rPr lang="en-US" sz="2400" dirty="0" smtClean="0"/>
              <a:t>Land use outside PFAs and within designated resource conservation areas is stable and supports resource based and compatible.</a:t>
            </a:r>
            <a:endParaRPr lang="en-US" sz="2400" dirty="0"/>
          </a:p>
        </p:txBody>
      </p:sp>
    </p:spTree>
    <p:extLst>
      <p:ext uri="{BB962C8B-B14F-4D97-AF65-F5344CB8AC3E}">
        <p14:creationId xmlns:p14="http://schemas.microsoft.com/office/powerpoint/2010/main" val="117618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62000"/>
          </a:xfrm>
        </p:spPr>
        <p:txBody>
          <a:bodyPr>
            <a:normAutofit fontScale="90000"/>
          </a:bodyPr>
          <a:lstStyle/>
          <a:p>
            <a:r>
              <a:rPr lang="en-US" sz="2800" dirty="0" smtClean="0"/>
              <a:t>Average Assessed Value of Real Estate Properties, 2001- 2011* </a:t>
            </a:r>
            <a:endParaRPr lang="en-US" sz="2800" dirty="0"/>
          </a:p>
        </p:txBody>
      </p:sp>
      <p:sp>
        <p:nvSpPr>
          <p:cNvPr id="6" name="TextBox 5"/>
          <p:cNvSpPr txBox="1"/>
          <p:nvPr/>
        </p:nvSpPr>
        <p:spPr>
          <a:xfrm>
            <a:off x="457200" y="5967965"/>
            <a:ext cx="6714680" cy="400110"/>
          </a:xfrm>
          <a:prstGeom prst="rect">
            <a:avLst/>
          </a:prstGeom>
          <a:noFill/>
        </p:spPr>
        <p:txBody>
          <a:bodyPr wrap="square" rtlCol="0">
            <a:spAutoFit/>
          </a:bodyPr>
          <a:lstStyle/>
          <a:p>
            <a:r>
              <a:rPr lang="en-US" sz="1000" dirty="0" smtClean="0">
                <a:solidFill>
                  <a:srgbClr val="C00000"/>
                </a:solidFill>
                <a:latin typeface="Comic Sans MS" panose="030F0702030302020204" pitchFamily="66" charset="0"/>
                <a:ea typeface="Verdana" pitchFamily="34" charset="0"/>
                <a:cs typeface="Microsoft Sans Serif" pitchFamily="34" charset="0"/>
              </a:rPr>
              <a:t>* Residential average data axis is on the right, commercial and industrial axis is on the left. All comparative data to planning areas is inside PFAs unless otherwise noted.</a:t>
            </a:r>
            <a:endParaRPr lang="en-US" sz="1000" dirty="0">
              <a:solidFill>
                <a:srgbClr val="C00000"/>
              </a:solidFill>
              <a:latin typeface="Comic Sans MS" panose="030F0702030302020204" pitchFamily="66" charset="0"/>
              <a:ea typeface="Verdana" pitchFamily="34" charset="0"/>
              <a:cs typeface="Microsoft Sans Serif" pitchFamily="34" charset="0"/>
            </a:endParaRPr>
          </a:p>
        </p:txBody>
      </p:sp>
      <p:sp>
        <p:nvSpPr>
          <p:cNvPr id="9" name="TextBox 8"/>
          <p:cNvSpPr txBox="1"/>
          <p:nvPr/>
        </p:nvSpPr>
        <p:spPr>
          <a:xfrm>
            <a:off x="5805021" y="6488358"/>
            <a:ext cx="2733717" cy="2308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a:t>
            </a:r>
            <a:r>
              <a:rPr lang="en-US" sz="900" i="1" dirty="0" err="1" smtClean="0">
                <a:solidFill>
                  <a:prstClr val="black"/>
                </a:solidFill>
                <a:latin typeface="Comic Sans MS" panose="030F0702030302020204" pitchFamily="66" charset="0"/>
                <a:ea typeface="Verdana" pitchFamily="34" charset="0"/>
                <a:cs typeface="Microsoft Sans Serif" pitchFamily="34" charset="0"/>
              </a:rPr>
              <a:t>MdPropertyView</a:t>
            </a:r>
            <a:endParaRPr lang="en-US" sz="900" i="1"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21287157"/>
              </p:ext>
            </p:extLst>
          </p:nvPr>
        </p:nvGraphicFramePr>
        <p:xfrm>
          <a:off x="205740" y="990600"/>
          <a:ext cx="8709660" cy="50485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827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8120"/>
            <a:ext cx="8450580" cy="808662"/>
          </a:xfrm>
        </p:spPr>
        <p:txBody>
          <a:bodyPr>
            <a:normAutofit fontScale="90000"/>
          </a:bodyPr>
          <a:lstStyle/>
          <a:p>
            <a:r>
              <a:rPr lang="en-US" sz="2400" b="1" dirty="0">
                <a:solidFill>
                  <a:srgbClr val="C00000"/>
                </a:solidFill>
              </a:rPr>
              <a:t>Aggregate Improvement to Land Value </a:t>
            </a:r>
            <a:r>
              <a:rPr lang="en-US" sz="2400" b="1" dirty="0" smtClean="0">
                <a:solidFill>
                  <a:srgbClr val="C00000"/>
                </a:solidFill>
              </a:rPr>
              <a:t>Ratios by Region</a:t>
            </a:r>
            <a:r>
              <a:rPr lang="en-US" sz="2400" b="1" dirty="0">
                <a:solidFill>
                  <a:srgbClr val="C00000"/>
                </a:solidFill>
              </a:rPr>
              <a:t/>
            </a:r>
            <a:br>
              <a:rPr lang="en-US" sz="2400" b="1" dirty="0">
                <a:solidFill>
                  <a:srgbClr val="C00000"/>
                </a:solidFill>
              </a:rPr>
            </a:br>
            <a:r>
              <a:rPr lang="en-US" sz="2400" b="1" dirty="0" smtClean="0">
                <a:solidFill>
                  <a:srgbClr val="C00000"/>
                </a:solidFill>
              </a:rPr>
              <a:t>2012 Values of Improved Commercial </a:t>
            </a:r>
            <a:r>
              <a:rPr lang="en-US" sz="2400" b="1" dirty="0">
                <a:solidFill>
                  <a:srgbClr val="C00000"/>
                </a:solidFill>
              </a:rPr>
              <a:t>Parcels </a:t>
            </a:r>
            <a:r>
              <a:rPr lang="en-US" sz="2400" b="1" dirty="0" smtClean="0">
                <a:solidFill>
                  <a:srgbClr val="C00000"/>
                </a:solidFill>
              </a:rPr>
              <a:t>During 3 Periods of Time*</a:t>
            </a:r>
            <a:endParaRPr lang="en-US" sz="2400" b="1" dirty="0">
              <a:solidFill>
                <a:srgbClr val="C00000"/>
              </a:solidFill>
            </a:endParaRPr>
          </a:p>
        </p:txBody>
      </p:sp>
      <p:sp>
        <p:nvSpPr>
          <p:cNvPr id="5" name="TextBox 4"/>
          <p:cNvSpPr txBox="1"/>
          <p:nvPr/>
        </p:nvSpPr>
        <p:spPr>
          <a:xfrm>
            <a:off x="5943600" y="6415033"/>
            <a:ext cx="2575561" cy="2308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a:t>
            </a:r>
            <a:r>
              <a:rPr lang="en-US" sz="900" i="1" dirty="0" smtClean="0">
                <a:solidFill>
                  <a:prstClr val="black"/>
                </a:solidFill>
                <a:latin typeface="Comic Sans MS" panose="030F0702030302020204" pitchFamily="66" charset="0"/>
                <a:ea typeface="Verdana" pitchFamily="34" charset="0"/>
                <a:cs typeface="Microsoft Sans Serif" pitchFamily="34" charset="0"/>
              </a:rPr>
              <a:t>MdProperty View</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23" name="TextBox 22"/>
          <p:cNvSpPr txBox="1"/>
          <p:nvPr/>
        </p:nvSpPr>
        <p:spPr>
          <a:xfrm>
            <a:off x="457200" y="6015110"/>
            <a:ext cx="8229600" cy="430887"/>
          </a:xfrm>
          <a:prstGeom prst="rect">
            <a:avLst/>
          </a:prstGeom>
          <a:noFill/>
        </p:spPr>
        <p:txBody>
          <a:bodyPr wrap="square" rtlCol="0">
            <a:spAutoFit/>
          </a:bodyPr>
          <a:lstStyle/>
          <a:p>
            <a:r>
              <a:rPr lang="en-US" sz="1100" b="1" dirty="0" smtClean="0">
                <a:solidFill>
                  <a:srgbClr val="C00000"/>
                </a:solidFill>
                <a:latin typeface="Comic Sans MS" panose="030F0702030302020204" pitchFamily="66" charset="0"/>
              </a:rPr>
              <a:t>*Ratio is the sum of assessed 2012 improvement values divided by the sum of land values for all assessed commercial and institutional parcels.</a:t>
            </a:r>
            <a:endParaRPr lang="en-US" sz="1100" b="1" dirty="0">
              <a:solidFill>
                <a:srgbClr val="C00000"/>
              </a:solidFill>
              <a:latin typeface="Comic Sans MS" panose="030F0702030302020204" pitchFamily="66"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45337344"/>
              </p:ext>
            </p:extLst>
          </p:nvPr>
        </p:nvGraphicFramePr>
        <p:xfrm>
          <a:off x="228600" y="990601"/>
          <a:ext cx="8763000" cy="5024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532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0" y="6415033"/>
            <a:ext cx="2575561" cy="2308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a:t>
            </a:r>
            <a:r>
              <a:rPr lang="en-US" sz="900" i="1" dirty="0" smtClean="0">
                <a:solidFill>
                  <a:prstClr val="black"/>
                </a:solidFill>
                <a:latin typeface="Comic Sans MS" panose="030F0702030302020204" pitchFamily="66" charset="0"/>
                <a:ea typeface="Verdana" pitchFamily="34" charset="0"/>
                <a:cs typeface="Microsoft Sans Serif" pitchFamily="34" charset="0"/>
              </a:rPr>
              <a:t>MdProperty View</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sp>
        <p:nvSpPr>
          <p:cNvPr id="23" name="TextBox 22"/>
          <p:cNvSpPr txBox="1"/>
          <p:nvPr/>
        </p:nvSpPr>
        <p:spPr>
          <a:xfrm>
            <a:off x="457200" y="6015110"/>
            <a:ext cx="8229600" cy="261610"/>
          </a:xfrm>
          <a:prstGeom prst="rect">
            <a:avLst/>
          </a:prstGeom>
          <a:noFill/>
        </p:spPr>
        <p:txBody>
          <a:bodyPr wrap="square" rtlCol="0">
            <a:spAutoFit/>
          </a:bodyPr>
          <a:lstStyle/>
          <a:p>
            <a:r>
              <a:rPr lang="en-US" sz="1100" b="1" dirty="0" smtClean="0">
                <a:solidFill>
                  <a:srgbClr val="C00000"/>
                </a:solidFill>
                <a:latin typeface="Comic Sans MS" panose="030F0702030302020204" pitchFamily="66" charset="0"/>
              </a:rPr>
              <a:t>*Ratio is the median of all parcels’ individual ratios of 2012 assessed improvement value divided by land value.</a:t>
            </a:r>
            <a:endParaRPr lang="en-US" sz="1100" b="1" dirty="0">
              <a:solidFill>
                <a:srgbClr val="C00000"/>
              </a:solidFill>
              <a:latin typeface="Comic Sans MS" panose="030F0702030302020204" pitchFamily="66"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01816522"/>
              </p:ext>
            </p:extLst>
          </p:nvPr>
        </p:nvGraphicFramePr>
        <p:xfrm>
          <a:off x="228600" y="1066801"/>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2"/>
          <p:cNvSpPr>
            <a:spLocks noGrp="1"/>
          </p:cNvSpPr>
          <p:nvPr>
            <p:ph type="title"/>
          </p:nvPr>
        </p:nvSpPr>
        <p:spPr>
          <a:xfrm>
            <a:off x="381000" y="198120"/>
            <a:ext cx="8526780" cy="808662"/>
          </a:xfrm>
        </p:spPr>
        <p:txBody>
          <a:bodyPr>
            <a:normAutofit fontScale="90000"/>
          </a:bodyPr>
          <a:lstStyle/>
          <a:p>
            <a:r>
              <a:rPr lang="en-US" sz="2400" b="1" dirty="0">
                <a:solidFill>
                  <a:srgbClr val="C00000"/>
                </a:solidFill>
              </a:rPr>
              <a:t>Median Improvement to Land Value </a:t>
            </a:r>
            <a:r>
              <a:rPr lang="en-US" sz="2400" b="1" dirty="0" smtClean="0">
                <a:solidFill>
                  <a:srgbClr val="C00000"/>
                </a:solidFill>
              </a:rPr>
              <a:t>Ratios by Region</a:t>
            </a:r>
            <a:br>
              <a:rPr lang="en-US" sz="2400" b="1" dirty="0" smtClean="0">
                <a:solidFill>
                  <a:srgbClr val="C00000"/>
                </a:solidFill>
              </a:rPr>
            </a:br>
            <a:r>
              <a:rPr lang="en-US" sz="2400" b="1" dirty="0" smtClean="0">
                <a:solidFill>
                  <a:srgbClr val="C00000"/>
                </a:solidFill>
              </a:rPr>
              <a:t>2012 </a:t>
            </a:r>
            <a:r>
              <a:rPr lang="en-US" sz="2400" b="1" dirty="0">
                <a:solidFill>
                  <a:srgbClr val="C00000"/>
                </a:solidFill>
              </a:rPr>
              <a:t>Values of </a:t>
            </a:r>
            <a:r>
              <a:rPr lang="en-US" sz="2400" b="1" dirty="0" smtClean="0">
                <a:solidFill>
                  <a:srgbClr val="C00000"/>
                </a:solidFill>
              </a:rPr>
              <a:t>Commercial </a:t>
            </a:r>
            <a:r>
              <a:rPr lang="en-US" sz="2400" b="1" dirty="0">
                <a:solidFill>
                  <a:srgbClr val="C00000"/>
                </a:solidFill>
              </a:rPr>
              <a:t>Parcels Improved </a:t>
            </a:r>
            <a:r>
              <a:rPr lang="en-US" sz="2400" b="1" dirty="0" smtClean="0">
                <a:solidFill>
                  <a:srgbClr val="C00000"/>
                </a:solidFill>
              </a:rPr>
              <a:t>During </a:t>
            </a:r>
            <a:r>
              <a:rPr lang="en-US" sz="2400" b="1" dirty="0">
                <a:solidFill>
                  <a:srgbClr val="C00000"/>
                </a:solidFill>
              </a:rPr>
              <a:t>3 Periods of Time </a:t>
            </a:r>
            <a:r>
              <a:rPr lang="en-US" sz="2400" b="1" dirty="0" smtClean="0">
                <a:solidFill>
                  <a:srgbClr val="C00000"/>
                </a:solidFill>
              </a:rPr>
              <a:t>*</a:t>
            </a:r>
            <a:endParaRPr lang="en-US" sz="2400" b="1" dirty="0">
              <a:solidFill>
                <a:srgbClr val="C00000"/>
              </a:solidFill>
            </a:endParaRPr>
          </a:p>
        </p:txBody>
      </p:sp>
    </p:spTree>
    <p:extLst>
      <p:ext uri="{BB962C8B-B14F-4D97-AF65-F5344CB8AC3E}">
        <p14:creationId xmlns:p14="http://schemas.microsoft.com/office/powerpoint/2010/main" val="124566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671" y="970549"/>
            <a:ext cx="8641079" cy="5438223"/>
          </a:xfrm>
          <a:prstGeom prst="rect">
            <a:avLst/>
          </a:prstGeom>
          <a:solidFill>
            <a:schemeClr val="bg1">
              <a:alpha val="70000"/>
            </a:schemeClr>
          </a:solidFill>
        </p:spPr>
        <p:txBody>
          <a:bodyPr wrap="square" rtlCol="0" anchor="ctr" anchorCtr="0">
            <a:noAutofit/>
          </a:bodyPr>
          <a:lstStyle/>
          <a:p>
            <a:r>
              <a:rPr lang="en-US" b="1" u="sng" dirty="0">
                <a:solidFill>
                  <a:prstClr val="black"/>
                </a:solidFill>
                <a:latin typeface="Comic Sans MS" panose="030F0702030302020204" pitchFamily="66" charset="0"/>
              </a:rPr>
              <a:t>Implications for Sustainable Growth Objectives</a:t>
            </a:r>
            <a:r>
              <a:rPr lang="en-US" b="1" dirty="0">
                <a:solidFill>
                  <a:prstClr val="black"/>
                </a:solidFill>
                <a:latin typeface="Comic Sans MS" panose="030F0702030302020204" pitchFamily="66" charset="0"/>
              </a:rPr>
              <a:t>: </a:t>
            </a:r>
          </a:p>
          <a:p>
            <a:pPr lvl="0"/>
            <a:r>
              <a:rPr lang="en-US" dirty="0">
                <a:solidFill>
                  <a:prstClr val="black"/>
                </a:solidFill>
                <a:latin typeface="Comic Sans MS" panose="030F0702030302020204" pitchFamily="66" charset="0"/>
                <a:ea typeface="Verdana" pitchFamily="34" charset="0"/>
                <a:cs typeface="Microsoft Sans Serif" pitchFamily="34" charset="0"/>
              </a:rPr>
              <a:t>Average values of residential properties have slowly risen slowly over time, while those of commercial and industrial property values have been more erratic, some of which may be due to three year assessment cycles.</a:t>
            </a:r>
          </a:p>
          <a:p>
            <a:endParaRPr lang="en-US" dirty="0">
              <a:solidFill>
                <a:prstClr val="black"/>
              </a:solidFill>
              <a:latin typeface="Comic Sans MS" panose="030F0702030302020204" pitchFamily="66" charset="0"/>
              <a:ea typeface="Calibri"/>
              <a:cs typeface="Times New Roman"/>
            </a:endParaRPr>
          </a:p>
          <a:p>
            <a:r>
              <a:rPr lang="en-US" dirty="0" smtClean="0">
                <a:solidFill>
                  <a:prstClr val="black"/>
                </a:solidFill>
                <a:latin typeface="Comic Sans MS" panose="030F0702030302020204" pitchFamily="66" charset="0"/>
                <a:ea typeface="Calibri"/>
                <a:cs typeface="Times New Roman"/>
              </a:rPr>
              <a:t>Improvement to land value ratios for commercial properties in all regions are increasingly higher for </a:t>
            </a:r>
            <a:r>
              <a:rPr lang="en-US" dirty="0">
                <a:solidFill>
                  <a:prstClr val="black"/>
                </a:solidFill>
                <a:latin typeface="Comic Sans MS" panose="030F0702030302020204" pitchFamily="66" charset="0"/>
                <a:ea typeface="Calibri"/>
                <a:cs typeface="Times New Roman"/>
              </a:rPr>
              <a:t>more recently improved </a:t>
            </a:r>
            <a:r>
              <a:rPr lang="en-US" dirty="0" smtClean="0">
                <a:solidFill>
                  <a:prstClr val="black"/>
                </a:solidFill>
                <a:latin typeface="Comic Sans MS" panose="030F0702030302020204" pitchFamily="66" charset="0"/>
                <a:ea typeface="Calibri"/>
                <a:cs typeface="Times New Roman"/>
              </a:rPr>
              <a:t>properties, both in aggregate and as measured by median ratios of individual properties. </a:t>
            </a:r>
          </a:p>
          <a:p>
            <a:endParaRPr lang="en-US" dirty="0">
              <a:solidFill>
                <a:prstClr val="black"/>
              </a:solidFill>
              <a:latin typeface="Comic Sans MS" panose="030F0702030302020204" pitchFamily="66" charset="0"/>
              <a:ea typeface="Calibri"/>
              <a:cs typeface="Times New Roman"/>
            </a:endParaRPr>
          </a:p>
          <a:p>
            <a:r>
              <a:rPr lang="en-US" dirty="0" smtClean="0">
                <a:solidFill>
                  <a:prstClr val="black"/>
                </a:solidFill>
                <a:latin typeface="Comic Sans MS" panose="030F0702030302020204" pitchFamily="66" charset="0"/>
                <a:ea typeface="Calibri"/>
                <a:cs typeface="Times New Roman"/>
              </a:rPr>
              <a:t>Together, the data suggest that the value of developed properties in PFAs is generally stable or increasing, and that development remains somewhat attractive to markets.</a:t>
            </a:r>
          </a:p>
          <a:p>
            <a:endParaRPr lang="en-US" dirty="0">
              <a:solidFill>
                <a:prstClr val="black"/>
              </a:solidFill>
              <a:latin typeface="Comic Sans MS" panose="030F0702030302020204" pitchFamily="66" charset="0"/>
              <a:ea typeface="Calibri"/>
              <a:cs typeface="Times New Roman"/>
            </a:endParaRPr>
          </a:p>
          <a:p>
            <a:r>
              <a:rPr lang="en-US" dirty="0" smtClean="0">
                <a:solidFill>
                  <a:prstClr val="black"/>
                </a:solidFill>
                <a:latin typeface="Comic Sans MS" panose="030F0702030302020204" pitchFamily="66" charset="0"/>
                <a:ea typeface="Calibri"/>
                <a:cs typeface="Times New Roman"/>
              </a:rPr>
              <a:t>We are currently calculating improvement/ land value ratios over time based on year-specific assessed values, adjusted for inflation. This may indicate if developed properties are being increasingly used for their economic development potential over time.</a:t>
            </a:r>
            <a:endParaRPr lang="en-US" dirty="0">
              <a:solidFill>
                <a:prstClr val="black"/>
              </a:solidFill>
              <a:latin typeface="Comic Sans MS" panose="030F0702030302020204" pitchFamily="66" charset="0"/>
              <a:ea typeface="Calibri"/>
              <a:cs typeface="Times New Roman"/>
            </a:endParaRPr>
          </a:p>
        </p:txBody>
      </p:sp>
      <p:sp>
        <p:nvSpPr>
          <p:cNvPr id="3" name="Title 3"/>
          <p:cNvSpPr txBox="1">
            <a:spLocks/>
          </p:cNvSpPr>
          <p:nvPr/>
        </p:nvSpPr>
        <p:spPr>
          <a:xfrm>
            <a:off x="457200" y="457200"/>
            <a:ext cx="8229600" cy="762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4" name="Rectangle 3"/>
          <p:cNvSpPr/>
          <p:nvPr/>
        </p:nvSpPr>
        <p:spPr>
          <a:xfrm>
            <a:off x="685800" y="434370"/>
            <a:ext cx="8001000" cy="830997"/>
          </a:xfrm>
          <a:prstGeom prst="rect">
            <a:avLst/>
          </a:prstGeom>
        </p:spPr>
        <p:txBody>
          <a:bodyPr wrap="square">
            <a:spAutoFit/>
          </a:bodyPr>
          <a:lstStyle/>
          <a:p>
            <a:pPr lvl="0" algn="ctr">
              <a:spcAft>
                <a:spcPts val="600"/>
              </a:spcAft>
              <a:buClr>
                <a:srgbClr val="FBAA1B"/>
              </a:buClr>
            </a:pPr>
            <a:r>
              <a:rPr lang="en-US" sz="2400" b="1" dirty="0">
                <a:solidFill>
                  <a:srgbClr val="C00000"/>
                </a:solidFill>
                <a:latin typeface="Comic Sans MS" panose="030F0702030302020204" pitchFamily="66" charset="0"/>
                <a:ea typeface="Verdana" pitchFamily="34" charset="0"/>
                <a:cs typeface="Microsoft Sans Serif" pitchFamily="34" charset="0"/>
              </a:rPr>
              <a:t>The value of residential, commercial, and industrial real estate in PFAs is stable or increasing</a:t>
            </a:r>
          </a:p>
        </p:txBody>
      </p:sp>
    </p:spTree>
    <p:extLst>
      <p:ext uri="{BB962C8B-B14F-4D97-AF65-F5344CB8AC3E}">
        <p14:creationId xmlns:p14="http://schemas.microsoft.com/office/powerpoint/2010/main" val="997124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 y="154355"/>
            <a:ext cx="8580120" cy="639762"/>
          </a:xfrm>
        </p:spPr>
        <p:txBody>
          <a:bodyPr>
            <a:normAutofit/>
          </a:bodyPr>
          <a:lstStyle/>
          <a:p>
            <a:r>
              <a:rPr lang="en-US" sz="2800" dirty="0" smtClean="0"/>
              <a:t>Economic Development Objectives</a:t>
            </a:r>
            <a:endParaRPr lang="en-US" sz="2800" dirty="0"/>
          </a:p>
        </p:txBody>
      </p:sp>
      <p:sp>
        <p:nvSpPr>
          <p:cNvPr id="2" name="Content Placeholder 1"/>
          <p:cNvSpPr>
            <a:spLocks noGrp="1"/>
          </p:cNvSpPr>
          <p:nvPr>
            <p:ph idx="1"/>
          </p:nvPr>
        </p:nvSpPr>
        <p:spPr>
          <a:xfrm>
            <a:off x="457200" y="762000"/>
            <a:ext cx="8229600" cy="5638800"/>
          </a:xfrm>
        </p:spPr>
        <p:txBody>
          <a:bodyPr>
            <a:noAutofit/>
          </a:bodyPr>
          <a:lstStyle/>
          <a:p>
            <a:pPr lvl="0"/>
            <a:r>
              <a:rPr lang="en-US" sz="2400" dirty="0"/>
              <a:t>The value of residential, commercial, and industrial real estate in PFAs is stable or </a:t>
            </a:r>
            <a:r>
              <a:rPr lang="en-US" sz="2400" dirty="0" smtClean="0"/>
              <a:t>increasing</a:t>
            </a:r>
          </a:p>
          <a:p>
            <a:pPr lvl="0"/>
            <a:r>
              <a:rPr lang="en-US" sz="2400" b="1" dirty="0">
                <a:solidFill>
                  <a:srgbClr val="C00000"/>
                </a:solidFill>
              </a:rPr>
              <a:t>The number of jobs in PFAs is stable or </a:t>
            </a:r>
            <a:r>
              <a:rPr lang="en-US" sz="2400" b="1" dirty="0" smtClean="0">
                <a:solidFill>
                  <a:srgbClr val="C00000"/>
                </a:solidFill>
              </a:rPr>
              <a:t>increasing</a:t>
            </a:r>
          </a:p>
          <a:p>
            <a:pPr lvl="0"/>
            <a:r>
              <a:rPr lang="en-US" sz="2400" dirty="0"/>
              <a:t>Household income is commensurate with costs of living</a:t>
            </a:r>
          </a:p>
          <a:p>
            <a:pPr lvl="0"/>
            <a:r>
              <a:rPr lang="en-US" sz="2400" dirty="0"/>
              <a:t>A diverse, educated, skilled workforce is available for current and potential employers</a:t>
            </a:r>
          </a:p>
          <a:p>
            <a:r>
              <a:rPr lang="en-US" sz="2400" dirty="0"/>
              <a:t>Physical assets (infrastructure) in PFAs have potential to support new business and employers </a:t>
            </a:r>
          </a:p>
          <a:p>
            <a:r>
              <a:rPr lang="en-US" sz="2400" dirty="0"/>
              <a:t>The business environment for agricultural, forestry and other resource based industries is stable or improving</a:t>
            </a:r>
          </a:p>
          <a:p>
            <a:pPr lvl="0"/>
            <a:r>
              <a:rPr lang="en-US" sz="2400" dirty="0" smtClean="0"/>
              <a:t>Land use outside PFAs and within designated resource conservation areas is stable and supports resource based and compatible.</a:t>
            </a:r>
            <a:endParaRPr lang="en-US" sz="2400" dirty="0"/>
          </a:p>
        </p:txBody>
      </p:sp>
    </p:spTree>
    <p:extLst>
      <p:ext uri="{BB962C8B-B14F-4D97-AF65-F5344CB8AC3E}">
        <p14:creationId xmlns:p14="http://schemas.microsoft.com/office/powerpoint/2010/main" val="3596646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62000"/>
          </a:xfrm>
        </p:spPr>
        <p:txBody>
          <a:bodyPr>
            <a:normAutofit fontScale="90000"/>
          </a:bodyPr>
          <a:lstStyle/>
          <a:p>
            <a:r>
              <a:rPr lang="en-US" sz="2800" dirty="0" smtClean="0"/>
              <a:t>Percent Change in Number of Jobs in PFAs</a:t>
            </a:r>
            <a:br>
              <a:rPr lang="en-US" sz="2800" dirty="0" smtClean="0"/>
            </a:br>
            <a:r>
              <a:rPr lang="en-US" sz="2800" dirty="0" smtClean="0"/>
              <a:t>2010-2011 </a:t>
            </a:r>
            <a:endParaRPr lang="en-US" sz="2800" dirty="0"/>
          </a:p>
        </p:txBody>
      </p:sp>
      <p:sp>
        <p:nvSpPr>
          <p:cNvPr id="10" name="TextBox 9"/>
          <p:cNvSpPr txBox="1"/>
          <p:nvPr/>
        </p:nvSpPr>
        <p:spPr>
          <a:xfrm>
            <a:off x="5791201" y="6477000"/>
            <a:ext cx="3352800" cy="3693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LEHD Origin-Destination Employment Statistics  2011.</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035130"/>
              </p:ext>
            </p:extLst>
          </p:nvPr>
        </p:nvGraphicFramePr>
        <p:xfrm>
          <a:off x="76200" y="1066800"/>
          <a:ext cx="8991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6584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62000"/>
          </a:xfrm>
        </p:spPr>
        <p:txBody>
          <a:bodyPr>
            <a:normAutofit fontScale="90000"/>
          </a:bodyPr>
          <a:lstStyle/>
          <a:p>
            <a:r>
              <a:rPr lang="en-US" sz="2800" dirty="0" smtClean="0"/>
              <a:t>Percent Change in Number of Jobs in PFAs</a:t>
            </a:r>
            <a:br>
              <a:rPr lang="en-US" sz="2800" dirty="0" smtClean="0"/>
            </a:br>
            <a:r>
              <a:rPr lang="en-US" sz="2800" dirty="0" smtClean="0"/>
              <a:t>2010-2011 </a:t>
            </a:r>
            <a:endParaRPr lang="en-US" sz="2800" dirty="0"/>
          </a:p>
        </p:txBody>
      </p:sp>
      <p:sp>
        <p:nvSpPr>
          <p:cNvPr id="10" name="TextBox 9"/>
          <p:cNvSpPr txBox="1"/>
          <p:nvPr/>
        </p:nvSpPr>
        <p:spPr>
          <a:xfrm>
            <a:off x="5791201" y="6477000"/>
            <a:ext cx="3352800" cy="3693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LEHD Origin-Destination Employment Statistics  2011.</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5667194"/>
              </p:ext>
            </p:extLst>
          </p:nvPr>
        </p:nvGraphicFramePr>
        <p:xfrm>
          <a:off x="76200" y="1066800"/>
          <a:ext cx="8991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76200" y="1066800"/>
            <a:ext cx="8915400" cy="5333999"/>
          </a:xfrm>
          <a:prstGeom prst="rect">
            <a:avLst/>
          </a:prstGeom>
          <a:solidFill>
            <a:schemeClr val="bg1">
              <a:alpha val="70000"/>
            </a:schemeClr>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u="sng" dirty="0" smtClean="0">
                <a:solidFill>
                  <a:prstClr val="black"/>
                </a:solidFill>
                <a:latin typeface="Comic Sans MS" panose="030F0702030302020204" pitchFamily="66" charset="0"/>
              </a:rPr>
              <a:t>Implications for Sustainable Growth Objectives</a:t>
            </a:r>
            <a:r>
              <a:rPr lang="en-US" sz="1800" b="1" dirty="0" smtClean="0">
                <a:solidFill>
                  <a:prstClr val="black"/>
                </a:solidFill>
                <a:latin typeface="Comic Sans MS" panose="030F0702030302020204" pitchFamily="66" charset="0"/>
              </a:rPr>
              <a:t>: </a:t>
            </a:r>
          </a:p>
          <a:p>
            <a:r>
              <a:rPr lang="en-US" sz="1800" dirty="0" smtClean="0">
                <a:solidFill>
                  <a:prstClr val="black"/>
                </a:solidFill>
                <a:latin typeface="Comic Sans MS" panose="030F0702030302020204" pitchFamily="66" charset="0"/>
                <a:ea typeface="Calibri"/>
                <a:cs typeface="Times New Roman"/>
              </a:rPr>
              <a:t>The number of jobs in PFAs increased slightly (Western MD) to modestly (Southern MD) from 2010 to 2011.</a:t>
            </a:r>
          </a:p>
          <a:p>
            <a:endParaRPr lang="en-US" sz="1800" dirty="0">
              <a:solidFill>
                <a:prstClr val="black"/>
              </a:solidFill>
              <a:latin typeface="Comic Sans MS" panose="030F0702030302020204" pitchFamily="66" charset="0"/>
              <a:ea typeface="Calibri"/>
              <a:cs typeface="Times New Roman"/>
            </a:endParaRPr>
          </a:p>
          <a:p>
            <a:r>
              <a:rPr lang="en-US" sz="1800" dirty="0" smtClean="0">
                <a:solidFill>
                  <a:prstClr val="black"/>
                </a:solidFill>
                <a:latin typeface="Comic Sans MS" panose="030F0702030302020204" pitchFamily="66" charset="0"/>
                <a:ea typeface="Calibri"/>
                <a:cs typeface="Times New Roman"/>
              </a:rPr>
              <a:t>Comparable data is not available before 2010. 2012 data will be available shortly.</a:t>
            </a:r>
            <a:endParaRPr lang="en-US" sz="1800" dirty="0">
              <a:solidFill>
                <a:prstClr val="black"/>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367153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 y="154355"/>
            <a:ext cx="8580120" cy="639762"/>
          </a:xfrm>
        </p:spPr>
        <p:txBody>
          <a:bodyPr>
            <a:normAutofit/>
          </a:bodyPr>
          <a:lstStyle/>
          <a:p>
            <a:r>
              <a:rPr lang="en-US" sz="2800" dirty="0" smtClean="0"/>
              <a:t>Economic Development Objectives</a:t>
            </a:r>
            <a:endParaRPr lang="en-US" sz="2800" dirty="0"/>
          </a:p>
        </p:txBody>
      </p:sp>
      <p:sp>
        <p:nvSpPr>
          <p:cNvPr id="2" name="Content Placeholder 1"/>
          <p:cNvSpPr>
            <a:spLocks noGrp="1"/>
          </p:cNvSpPr>
          <p:nvPr>
            <p:ph idx="1"/>
          </p:nvPr>
        </p:nvSpPr>
        <p:spPr>
          <a:xfrm>
            <a:off x="457200" y="762000"/>
            <a:ext cx="8229600" cy="5638800"/>
          </a:xfrm>
        </p:spPr>
        <p:txBody>
          <a:bodyPr>
            <a:noAutofit/>
          </a:bodyPr>
          <a:lstStyle/>
          <a:p>
            <a:pPr lvl="0"/>
            <a:r>
              <a:rPr lang="en-US" sz="2400" dirty="0"/>
              <a:t>The value of residential, commercial, and industrial real estate in PFAs is stable or </a:t>
            </a:r>
            <a:r>
              <a:rPr lang="en-US" sz="2400" dirty="0" smtClean="0"/>
              <a:t>increasing</a:t>
            </a:r>
          </a:p>
          <a:p>
            <a:pPr lvl="0"/>
            <a:r>
              <a:rPr lang="en-US" sz="2400" dirty="0"/>
              <a:t>The number of jobs in PFAs is stable or </a:t>
            </a:r>
            <a:r>
              <a:rPr lang="en-US" sz="2400" dirty="0" smtClean="0"/>
              <a:t>increasing</a:t>
            </a:r>
          </a:p>
          <a:p>
            <a:pPr lvl="0"/>
            <a:r>
              <a:rPr lang="en-US" sz="2400" b="1" dirty="0">
                <a:solidFill>
                  <a:srgbClr val="C00000"/>
                </a:solidFill>
              </a:rPr>
              <a:t>Household income is commensurate with costs of living</a:t>
            </a:r>
          </a:p>
          <a:p>
            <a:pPr lvl="0"/>
            <a:r>
              <a:rPr lang="en-US" sz="2400" dirty="0"/>
              <a:t>A diverse, educated, skilled workforce is available for current and potential employers</a:t>
            </a:r>
          </a:p>
          <a:p>
            <a:r>
              <a:rPr lang="en-US" sz="2400" dirty="0"/>
              <a:t>Physical assets (infrastructure) in PFAs have potential to support new business and employers </a:t>
            </a:r>
          </a:p>
          <a:p>
            <a:r>
              <a:rPr lang="en-US" sz="2400" dirty="0"/>
              <a:t>The business environment for agricultural, forestry and other resource based industries is stable or improving</a:t>
            </a:r>
          </a:p>
          <a:p>
            <a:pPr lvl="0"/>
            <a:r>
              <a:rPr lang="en-US" sz="2400" dirty="0" smtClean="0"/>
              <a:t>Land use outside PFAs and within designated resource conservation areas is stable and supports resource based and compatible.</a:t>
            </a:r>
            <a:endParaRPr lang="en-US" sz="2400" dirty="0"/>
          </a:p>
        </p:txBody>
      </p:sp>
    </p:spTree>
    <p:extLst>
      <p:ext uri="{BB962C8B-B14F-4D97-AF65-F5344CB8AC3E}">
        <p14:creationId xmlns:p14="http://schemas.microsoft.com/office/powerpoint/2010/main" val="76672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81966"/>
            <a:ext cx="8229600" cy="1111134"/>
          </a:xfrm>
        </p:spPr>
        <p:txBody>
          <a:bodyPr>
            <a:normAutofit fontScale="90000"/>
          </a:bodyPr>
          <a:lstStyle/>
          <a:p>
            <a:r>
              <a:rPr lang="en-US" sz="2800" dirty="0" smtClean="0"/>
              <a:t>Housing + Transportation Costs in PFAs,</a:t>
            </a:r>
            <a:br>
              <a:rPr lang="en-US" sz="2800" dirty="0" smtClean="0"/>
            </a:br>
            <a:r>
              <a:rPr lang="en-US" sz="2800" dirty="0" smtClean="0"/>
              <a:t>Cost </a:t>
            </a:r>
            <a:r>
              <a:rPr lang="en-US" sz="2800" dirty="0"/>
              <a:t>Above Affordability </a:t>
            </a:r>
            <a:r>
              <a:rPr lang="en-US" sz="2800" dirty="0" smtClean="0"/>
              <a:t>Standard for Single Professionals* </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82315549"/>
              </p:ext>
            </p:extLst>
          </p:nvPr>
        </p:nvGraphicFramePr>
        <p:xfrm>
          <a:off x="304800" y="1371600"/>
          <a:ext cx="8382000" cy="45730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91200" y="6419910"/>
            <a:ext cx="3200400" cy="3693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Maryland Department of Education, Maryland Department of Planning</a:t>
            </a:r>
          </a:p>
        </p:txBody>
      </p:sp>
      <p:sp>
        <p:nvSpPr>
          <p:cNvPr id="7" name="TextBox 6"/>
          <p:cNvSpPr txBox="1"/>
          <p:nvPr/>
        </p:nvSpPr>
        <p:spPr>
          <a:xfrm>
            <a:off x="1447800" y="5867400"/>
            <a:ext cx="7315200" cy="600164"/>
          </a:xfrm>
          <a:prstGeom prst="rect">
            <a:avLst/>
          </a:prstGeom>
          <a:noFill/>
        </p:spPr>
        <p:txBody>
          <a:bodyPr wrap="square" rtlCol="0">
            <a:spAutoFit/>
          </a:bodyPr>
          <a:lstStyle/>
          <a:p>
            <a:r>
              <a:rPr lang="en-US" sz="1100" b="1" dirty="0" smtClean="0">
                <a:solidFill>
                  <a:srgbClr val="C00000"/>
                </a:solidFill>
                <a:latin typeface="Comic Sans MS" panose="030F0702030302020204" pitchFamily="66" charset="0"/>
              </a:rPr>
              <a:t>*Household income = Median Teacher’s Salary (2011) for each region. Standard for affordability H+T Cost is 45% of income. Estimated H+T Cost from Center for Neighborhood Technology. Percent shows by how much estimated </a:t>
            </a:r>
            <a:r>
              <a:rPr lang="en-US" sz="1100" b="1" dirty="0">
                <a:solidFill>
                  <a:srgbClr val="C00000"/>
                </a:solidFill>
                <a:latin typeface="Comic Sans MS" panose="030F0702030302020204" pitchFamily="66" charset="0"/>
              </a:rPr>
              <a:t>c</a:t>
            </a:r>
            <a:r>
              <a:rPr lang="en-US" sz="1100" b="1" dirty="0" smtClean="0">
                <a:solidFill>
                  <a:srgbClr val="C00000"/>
                </a:solidFill>
                <a:latin typeface="Comic Sans MS" panose="030F0702030302020204" pitchFamily="66" charset="0"/>
              </a:rPr>
              <a:t>osts exceeds the standard for affordability. </a:t>
            </a:r>
            <a:endParaRPr lang="en-US" sz="11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474218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smtClean="0"/>
              <a:t>Adequacy of current suite of objectives &amp; indicators </a:t>
            </a:r>
            <a:r>
              <a:rPr lang="en-US" dirty="0"/>
              <a:t>– Work in progress</a:t>
            </a:r>
            <a:endParaRPr lang="en-US" dirty="0" smtClean="0"/>
          </a:p>
          <a:p>
            <a:pPr lvl="0"/>
            <a:r>
              <a:rPr lang="en-US" dirty="0" smtClean="0"/>
              <a:t>How will Commission use them?</a:t>
            </a:r>
          </a:p>
          <a:p>
            <a:pPr lvl="0"/>
            <a:r>
              <a:rPr lang="en-US" dirty="0" smtClean="0"/>
              <a:t>Measures/ benchmarks appropriate for different regions, jurisdictions, scales</a:t>
            </a:r>
          </a:p>
          <a:p>
            <a:pPr lvl="0"/>
            <a:r>
              <a:rPr lang="en-US" dirty="0" smtClean="0"/>
              <a:t>Incomplete, out-of-date or inadequate data</a:t>
            </a:r>
          </a:p>
          <a:p>
            <a:pPr lvl="0"/>
            <a:r>
              <a:rPr lang="en-US" dirty="0" smtClean="0"/>
              <a:t>Overly generous or miserly indicators</a:t>
            </a:r>
            <a:endParaRPr lang="en-US" dirty="0"/>
          </a:p>
          <a:p>
            <a:r>
              <a:rPr lang="en-US" dirty="0" smtClean="0"/>
              <a:t>Mistakes</a:t>
            </a:r>
            <a:endParaRPr lang="en-US" dirty="0"/>
          </a:p>
        </p:txBody>
      </p:sp>
      <p:sp>
        <p:nvSpPr>
          <p:cNvPr id="3" name="Title 2"/>
          <p:cNvSpPr>
            <a:spLocks noGrp="1"/>
          </p:cNvSpPr>
          <p:nvPr>
            <p:ph type="title"/>
          </p:nvPr>
        </p:nvSpPr>
        <p:spPr/>
        <p:txBody>
          <a:bodyPr>
            <a:normAutofit/>
          </a:bodyPr>
          <a:lstStyle/>
          <a:p>
            <a:r>
              <a:rPr lang="en-US" dirty="0" smtClean="0"/>
              <a:t>Important Issues</a:t>
            </a:r>
            <a:endParaRPr lang="en-US" dirty="0"/>
          </a:p>
        </p:txBody>
      </p:sp>
    </p:spTree>
    <p:extLst>
      <p:ext uri="{BB962C8B-B14F-4D97-AF65-F5344CB8AC3E}">
        <p14:creationId xmlns:p14="http://schemas.microsoft.com/office/powerpoint/2010/main" val="9683602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365"/>
            <a:ext cx="8229600" cy="1111134"/>
          </a:xfrm>
        </p:spPr>
        <p:txBody>
          <a:bodyPr>
            <a:normAutofit fontScale="90000"/>
          </a:bodyPr>
          <a:lstStyle/>
          <a:p>
            <a:r>
              <a:rPr lang="en-US" sz="2800" dirty="0"/>
              <a:t>Housing + Transportation </a:t>
            </a:r>
            <a:r>
              <a:rPr lang="en-US" sz="2800" dirty="0" smtClean="0"/>
              <a:t>Costs in PFAs,</a:t>
            </a:r>
            <a:r>
              <a:rPr lang="en-US" sz="2800" dirty="0"/>
              <a:t/>
            </a:r>
            <a:br>
              <a:rPr lang="en-US" sz="2800" dirty="0"/>
            </a:br>
            <a:r>
              <a:rPr lang="en-US" sz="2800" dirty="0" smtClean="0"/>
              <a:t>Cost </a:t>
            </a:r>
            <a:r>
              <a:rPr lang="en-US" sz="2800" dirty="0"/>
              <a:t>Above Affordability </a:t>
            </a:r>
            <a:r>
              <a:rPr lang="en-US" sz="2800" dirty="0" smtClean="0"/>
              <a:t>Standard for Two Income Households</a:t>
            </a:r>
            <a:r>
              <a:rPr lang="en-US" sz="2800" dirty="0"/>
              <a:t>* </a:t>
            </a:r>
          </a:p>
        </p:txBody>
      </p:sp>
      <p:sp>
        <p:nvSpPr>
          <p:cNvPr id="11" name="TextBox 10"/>
          <p:cNvSpPr txBox="1"/>
          <p:nvPr/>
        </p:nvSpPr>
        <p:spPr>
          <a:xfrm>
            <a:off x="1497646" y="5895663"/>
            <a:ext cx="7570154" cy="600164"/>
          </a:xfrm>
          <a:prstGeom prst="rect">
            <a:avLst/>
          </a:prstGeom>
          <a:noFill/>
        </p:spPr>
        <p:txBody>
          <a:bodyPr wrap="square" rtlCol="0">
            <a:spAutoFit/>
          </a:bodyPr>
          <a:lstStyle/>
          <a:p>
            <a:r>
              <a:rPr lang="en-US" sz="1100" b="1" dirty="0">
                <a:solidFill>
                  <a:srgbClr val="C00000"/>
                </a:solidFill>
                <a:latin typeface="Comic Sans MS" panose="030F0702030302020204" pitchFamily="66" charset="0"/>
              </a:rPr>
              <a:t>*Household income = 80% of HUD’s Area Median Income (AMI), 2007-2011. Standard for affordable H+T Cost is 45% of income. Estimated H+T Cost from Center for Neighborhood Technology. Percent show by how much estimated costs exceeds the standard for affordability.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15634594"/>
              </p:ext>
            </p:extLst>
          </p:nvPr>
        </p:nvGraphicFramePr>
        <p:xfrm>
          <a:off x="392229" y="1447800"/>
          <a:ext cx="8229600" cy="4495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800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258" y="2057400"/>
            <a:ext cx="8664342" cy="4114800"/>
          </a:xfrm>
          <a:prstGeom prst="rect">
            <a:avLst/>
          </a:prstGeom>
          <a:solidFill>
            <a:schemeClr val="bg1">
              <a:alpha val="70000"/>
            </a:schemeClr>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u="sng" dirty="0" smtClean="0">
                <a:solidFill>
                  <a:prstClr val="black"/>
                </a:solidFill>
                <a:latin typeface="Comic Sans MS" panose="030F0702030302020204" pitchFamily="66" charset="0"/>
              </a:rPr>
              <a:t>Implications for Sustainable Growth Objectives</a:t>
            </a:r>
            <a:r>
              <a:rPr lang="en-US" sz="1800" b="1" dirty="0" smtClean="0">
                <a:solidFill>
                  <a:prstClr val="black"/>
                </a:solidFill>
                <a:latin typeface="Comic Sans MS" panose="030F0702030302020204" pitchFamily="66" charset="0"/>
              </a:rPr>
              <a:t>: </a:t>
            </a:r>
          </a:p>
          <a:p>
            <a:r>
              <a:rPr lang="en-US" sz="1800" dirty="0" smtClean="0">
                <a:solidFill>
                  <a:prstClr val="black"/>
                </a:solidFill>
                <a:latin typeface="Comic Sans MS" panose="030F0702030302020204" pitchFamily="66" charset="0"/>
                <a:ea typeface="Calibri"/>
                <a:cs typeface="Times New Roman"/>
              </a:rPr>
              <a:t>For both single professionals and two-income households, combined </a:t>
            </a:r>
            <a:r>
              <a:rPr lang="en-US" sz="1800" dirty="0">
                <a:solidFill>
                  <a:prstClr val="black"/>
                </a:solidFill>
                <a:latin typeface="Comic Sans MS" panose="030F0702030302020204" pitchFamily="66" charset="0"/>
                <a:ea typeface="Calibri"/>
                <a:cs typeface="Times New Roman"/>
              </a:rPr>
              <a:t>costs exceed affordability in all regions, quite substantially in some.</a:t>
            </a:r>
          </a:p>
        </p:txBody>
      </p:sp>
      <p:sp>
        <p:nvSpPr>
          <p:cNvPr id="3" name="TextBox 2"/>
          <p:cNvSpPr txBox="1"/>
          <p:nvPr/>
        </p:nvSpPr>
        <p:spPr>
          <a:xfrm>
            <a:off x="327258" y="609600"/>
            <a:ext cx="8588142" cy="1569660"/>
          </a:xfrm>
          <a:prstGeom prst="rect">
            <a:avLst/>
          </a:prstGeom>
          <a:noFill/>
        </p:spPr>
        <p:txBody>
          <a:bodyPr wrap="square" rtlCol="0">
            <a:spAutoFit/>
          </a:bodyPr>
          <a:lstStyle/>
          <a:p>
            <a:pPr lvl="0" algn="ctr">
              <a:spcAft>
                <a:spcPts val="600"/>
              </a:spcAft>
              <a:buClr>
                <a:srgbClr val="FBAA1B"/>
              </a:buClr>
            </a:pPr>
            <a:r>
              <a:rPr lang="en-US" sz="3200" b="1" dirty="0">
                <a:solidFill>
                  <a:srgbClr val="C00000"/>
                </a:solidFill>
                <a:latin typeface="Comic Sans MS" panose="030F0702030302020204" pitchFamily="66" charset="0"/>
                <a:ea typeface="Verdana" pitchFamily="34" charset="0"/>
                <a:cs typeface="Microsoft Sans Serif" pitchFamily="34" charset="0"/>
              </a:rPr>
              <a:t>Household income is commensurate with costs of </a:t>
            </a:r>
            <a:r>
              <a:rPr lang="en-US" sz="3200" b="1" dirty="0" smtClean="0">
                <a:solidFill>
                  <a:srgbClr val="C00000"/>
                </a:solidFill>
                <a:latin typeface="Comic Sans MS" panose="030F0702030302020204" pitchFamily="66" charset="0"/>
                <a:ea typeface="Verdana" pitchFamily="34" charset="0"/>
                <a:cs typeface="Microsoft Sans Serif" pitchFamily="34" charset="0"/>
              </a:rPr>
              <a:t>living – Affordability of Housing &amp; Transportation Cost</a:t>
            </a:r>
            <a:endParaRPr lang="en-US" sz="3200" b="1" dirty="0">
              <a:solidFill>
                <a:srgbClr val="C00000"/>
              </a:solidFill>
              <a:latin typeface="Comic Sans MS" panose="030F0702030302020204" pitchFamily="66" charset="0"/>
              <a:ea typeface="Verdana" pitchFamily="34" charset="0"/>
              <a:cs typeface="Microsoft Sans Serif" pitchFamily="34" charset="0"/>
            </a:endParaRPr>
          </a:p>
        </p:txBody>
      </p:sp>
    </p:spTree>
    <p:extLst>
      <p:ext uri="{BB962C8B-B14F-4D97-AF65-F5344CB8AC3E}">
        <p14:creationId xmlns:p14="http://schemas.microsoft.com/office/powerpoint/2010/main" val="200951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 y="154355"/>
            <a:ext cx="8580120" cy="639762"/>
          </a:xfrm>
        </p:spPr>
        <p:txBody>
          <a:bodyPr>
            <a:normAutofit/>
          </a:bodyPr>
          <a:lstStyle/>
          <a:p>
            <a:r>
              <a:rPr lang="en-US" sz="2800" dirty="0" smtClean="0"/>
              <a:t>Economic Development Objectives</a:t>
            </a:r>
            <a:endParaRPr lang="en-US" sz="2800" dirty="0"/>
          </a:p>
        </p:txBody>
      </p:sp>
      <p:sp>
        <p:nvSpPr>
          <p:cNvPr id="2" name="Content Placeholder 1"/>
          <p:cNvSpPr>
            <a:spLocks noGrp="1"/>
          </p:cNvSpPr>
          <p:nvPr>
            <p:ph idx="1"/>
          </p:nvPr>
        </p:nvSpPr>
        <p:spPr>
          <a:xfrm>
            <a:off x="457200" y="762000"/>
            <a:ext cx="8229600" cy="5638800"/>
          </a:xfrm>
        </p:spPr>
        <p:txBody>
          <a:bodyPr>
            <a:noAutofit/>
          </a:bodyPr>
          <a:lstStyle/>
          <a:p>
            <a:pPr lvl="0"/>
            <a:r>
              <a:rPr lang="en-US" sz="2400" dirty="0"/>
              <a:t>The value of residential, commercial, and industrial real estate in PFAs is stable or </a:t>
            </a:r>
            <a:r>
              <a:rPr lang="en-US" sz="2400" dirty="0" smtClean="0"/>
              <a:t>increasing</a:t>
            </a:r>
          </a:p>
          <a:p>
            <a:pPr lvl="0"/>
            <a:r>
              <a:rPr lang="en-US" sz="2400" dirty="0"/>
              <a:t>The number of jobs in PFAs is stable or </a:t>
            </a:r>
            <a:r>
              <a:rPr lang="en-US" sz="2400" dirty="0" smtClean="0"/>
              <a:t>increasing</a:t>
            </a:r>
          </a:p>
          <a:p>
            <a:pPr lvl="0"/>
            <a:r>
              <a:rPr lang="en-US" sz="2400" dirty="0"/>
              <a:t>Household income is commensurate with costs of living</a:t>
            </a:r>
          </a:p>
          <a:p>
            <a:pPr lvl="0"/>
            <a:r>
              <a:rPr lang="en-US" sz="2400" b="1" dirty="0">
                <a:solidFill>
                  <a:srgbClr val="C00000"/>
                </a:solidFill>
              </a:rPr>
              <a:t>A diverse, educated, skilled workforce is available for current and potential employers</a:t>
            </a:r>
          </a:p>
          <a:p>
            <a:r>
              <a:rPr lang="en-US" sz="2400" dirty="0"/>
              <a:t>Physical assets (infrastructure) in PFAs have potential to support new business and employers </a:t>
            </a:r>
          </a:p>
          <a:p>
            <a:r>
              <a:rPr lang="en-US" sz="2400" dirty="0"/>
              <a:t>The business environment for agricultural, forestry and other resource based industries is stable or improving</a:t>
            </a:r>
          </a:p>
          <a:p>
            <a:pPr lvl="0"/>
            <a:r>
              <a:rPr lang="en-US" sz="2400" dirty="0" smtClean="0"/>
              <a:t>Land use outside PFAs and within designated resource conservation areas is stable and supports resource based and compatible.</a:t>
            </a:r>
            <a:endParaRPr lang="en-US" sz="2400" dirty="0"/>
          </a:p>
        </p:txBody>
      </p:sp>
    </p:spTree>
    <p:extLst>
      <p:ext uri="{BB962C8B-B14F-4D97-AF65-F5344CB8AC3E}">
        <p14:creationId xmlns:p14="http://schemas.microsoft.com/office/powerpoint/2010/main" val="258101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681" y="274639"/>
            <a:ext cx="8229600" cy="868361"/>
          </a:xfrm>
        </p:spPr>
        <p:txBody>
          <a:bodyPr>
            <a:normAutofit fontScale="90000"/>
          </a:bodyPr>
          <a:lstStyle/>
          <a:p>
            <a:r>
              <a:rPr lang="en-US" sz="3600" dirty="0" smtClean="0"/>
              <a:t>Job/ Workforce Balance For PFA Residents, By Region</a:t>
            </a:r>
            <a:r>
              <a:rPr lang="en-US" dirty="0" smtClean="0"/>
              <a:t>*</a:t>
            </a:r>
            <a:endParaRPr lang="en-US" dirty="0"/>
          </a:p>
        </p:txBody>
      </p:sp>
      <p:sp>
        <p:nvSpPr>
          <p:cNvPr id="4" name="TextBox 3"/>
          <p:cNvSpPr txBox="1"/>
          <p:nvPr/>
        </p:nvSpPr>
        <p:spPr>
          <a:xfrm>
            <a:off x="346801" y="5900320"/>
            <a:ext cx="8739447" cy="457200"/>
          </a:xfrm>
          <a:prstGeom prst="rect">
            <a:avLst/>
          </a:prstGeom>
          <a:noFill/>
        </p:spPr>
        <p:txBody>
          <a:bodyPr wrap="square" rtlCol="0">
            <a:noAutofit/>
          </a:bodyPr>
          <a:lstStyle/>
          <a:p>
            <a:r>
              <a:rPr lang="en-US" sz="1100" b="1" dirty="0" smtClean="0">
                <a:solidFill>
                  <a:srgbClr val="C00000"/>
                </a:solidFill>
                <a:latin typeface="Comic Sans MS" panose="030F0702030302020204" pitchFamily="66" charset="0"/>
              </a:rPr>
              <a:t>*Average ratios of % low, medium, and high skill workers resident in PFAs to % of skill-appropriate jobs accessible via 30 minute auto &amp; 45 minute transit commutes. Value of 1.0 is balance between populations and jobs, higher means imbalance.</a:t>
            </a:r>
            <a:endParaRPr lang="en-US" sz="1100" b="1" dirty="0">
              <a:solidFill>
                <a:srgbClr val="C00000"/>
              </a:solidFill>
              <a:latin typeface="Comic Sans MS" panose="030F0702030302020204" pitchFamily="66" charset="0"/>
            </a:endParaRPr>
          </a:p>
        </p:txBody>
      </p:sp>
      <p:sp>
        <p:nvSpPr>
          <p:cNvPr id="10" name="TextBox 9"/>
          <p:cNvSpPr txBox="1"/>
          <p:nvPr/>
        </p:nvSpPr>
        <p:spPr>
          <a:xfrm>
            <a:off x="5791200" y="6357520"/>
            <a:ext cx="3076040" cy="507831"/>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2008 – 2012 American Community </a:t>
            </a:r>
            <a:r>
              <a:rPr lang="en-US" sz="900" dirty="0">
                <a:solidFill>
                  <a:prstClr val="black"/>
                </a:solidFill>
                <a:latin typeface="Comic Sans MS" panose="030F0702030302020204" pitchFamily="66" charset="0"/>
                <a:ea typeface="Verdana" pitchFamily="34" charset="0"/>
                <a:cs typeface="Microsoft Sans Serif" pitchFamily="34" charset="0"/>
              </a:rPr>
              <a:t>Survey, LEHD Origin-Destination Employment Statistics  2010</a:t>
            </a:r>
            <a:r>
              <a:rPr lang="en-US" sz="900" dirty="0" smtClean="0">
                <a:solidFill>
                  <a:prstClr val="black"/>
                </a:solidFill>
                <a:latin typeface="Comic Sans MS" panose="030F0702030302020204" pitchFamily="66" charset="0"/>
                <a:ea typeface="Verdana" pitchFamily="34" charset="0"/>
                <a:cs typeface="Microsoft Sans Serif" pitchFamily="34" charset="0"/>
              </a:rPr>
              <a:t>.</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166178799"/>
              </p:ext>
            </p:extLst>
          </p:nvPr>
        </p:nvGraphicFramePr>
        <p:xfrm>
          <a:off x="152401"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43160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801" y="5900320"/>
            <a:ext cx="8739447" cy="457200"/>
          </a:xfrm>
          <a:prstGeom prst="rect">
            <a:avLst/>
          </a:prstGeom>
          <a:noFill/>
        </p:spPr>
        <p:txBody>
          <a:bodyPr wrap="square" rtlCol="0">
            <a:noAutofit/>
          </a:bodyPr>
          <a:lstStyle/>
          <a:p>
            <a:r>
              <a:rPr lang="en-US" sz="1100" b="1" dirty="0" smtClean="0">
                <a:solidFill>
                  <a:srgbClr val="C00000"/>
                </a:solidFill>
                <a:latin typeface="Comic Sans MS" panose="030F0702030302020204" pitchFamily="66" charset="0"/>
              </a:rPr>
              <a:t>*Average ratios of % low, medium, and high skill workers resident in PFAs to % of skill-appropriate jobs accessible via 30 minute auto &amp; 45 minute transit commutes. Value of 1.0 is balance between populations and jobs, higher means imbalance.</a:t>
            </a:r>
            <a:endParaRPr lang="en-US" sz="1100" b="1" dirty="0">
              <a:solidFill>
                <a:srgbClr val="C00000"/>
              </a:solidFill>
              <a:latin typeface="Comic Sans MS" panose="030F0702030302020204" pitchFamily="66" charset="0"/>
            </a:endParaRPr>
          </a:p>
        </p:txBody>
      </p:sp>
      <p:sp>
        <p:nvSpPr>
          <p:cNvPr id="10" name="TextBox 9"/>
          <p:cNvSpPr txBox="1"/>
          <p:nvPr/>
        </p:nvSpPr>
        <p:spPr>
          <a:xfrm>
            <a:off x="5791200" y="6357520"/>
            <a:ext cx="3076040" cy="507831"/>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2008 – 2012 American Community </a:t>
            </a:r>
            <a:r>
              <a:rPr lang="en-US" sz="900" dirty="0">
                <a:solidFill>
                  <a:prstClr val="black"/>
                </a:solidFill>
                <a:latin typeface="Comic Sans MS" panose="030F0702030302020204" pitchFamily="66" charset="0"/>
                <a:ea typeface="Verdana" pitchFamily="34" charset="0"/>
                <a:cs typeface="Microsoft Sans Serif" pitchFamily="34" charset="0"/>
              </a:rPr>
              <a:t>Survey, LEHD Origin-Destination Employment Statistics  2010</a:t>
            </a:r>
            <a:r>
              <a:rPr lang="en-US" sz="900" dirty="0" smtClean="0">
                <a:solidFill>
                  <a:prstClr val="black"/>
                </a:solidFill>
                <a:latin typeface="Comic Sans MS" panose="030F0702030302020204" pitchFamily="66" charset="0"/>
                <a:ea typeface="Verdana" pitchFamily="34" charset="0"/>
                <a:cs typeface="Microsoft Sans Serif" pitchFamily="34" charset="0"/>
              </a:rPr>
              <a:t>.</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39504593"/>
              </p:ext>
            </p:extLst>
          </p:nvPr>
        </p:nvGraphicFramePr>
        <p:xfrm>
          <a:off x="152401"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p:cNvSpPr>
            <a:spLocks noGrp="1"/>
          </p:cNvSpPr>
          <p:nvPr>
            <p:ph type="title"/>
          </p:nvPr>
        </p:nvSpPr>
        <p:spPr>
          <a:xfrm>
            <a:off x="462681" y="274639"/>
            <a:ext cx="8229600" cy="868361"/>
          </a:xfrm>
        </p:spPr>
        <p:txBody>
          <a:bodyPr>
            <a:normAutofit fontScale="90000"/>
          </a:bodyPr>
          <a:lstStyle/>
          <a:p>
            <a:r>
              <a:rPr lang="en-US" sz="3600" dirty="0" smtClean="0"/>
              <a:t>Job/ Workforce Balance For PFA Residents, By Region</a:t>
            </a:r>
            <a:r>
              <a:rPr lang="en-US" dirty="0" smtClean="0"/>
              <a:t>*</a:t>
            </a:r>
            <a:endParaRPr lang="en-US" dirty="0"/>
          </a:p>
        </p:txBody>
      </p:sp>
      <p:sp>
        <p:nvSpPr>
          <p:cNvPr id="8" name="TextBox 7"/>
          <p:cNvSpPr txBox="1"/>
          <p:nvPr/>
        </p:nvSpPr>
        <p:spPr>
          <a:xfrm>
            <a:off x="112261" y="1252121"/>
            <a:ext cx="8763000" cy="5105399"/>
          </a:xfrm>
          <a:prstGeom prst="rect">
            <a:avLst/>
          </a:prstGeom>
          <a:solidFill>
            <a:schemeClr val="bg1">
              <a:alpha val="70000"/>
            </a:schemeClr>
          </a:solidFill>
        </p:spPr>
        <p:txBody>
          <a:bodyPr wrap="square" rtlCol="0" anchor="ctr" anchorCtr="0">
            <a:noAutofit/>
          </a:bodyPr>
          <a:lstStyle/>
          <a:p>
            <a:r>
              <a:rPr lang="en-US" u="sng" dirty="0" smtClean="0">
                <a:solidFill>
                  <a:prstClr val="black"/>
                </a:solidFill>
                <a:latin typeface="Comic Sans MS" panose="030F0702030302020204" pitchFamily="66" charset="0"/>
                <a:ea typeface="Verdana" pitchFamily="34" charset="0"/>
                <a:cs typeface="Microsoft Sans Serif" pitchFamily="34" charset="0"/>
              </a:rPr>
              <a:t>Implications for Sustainable Growth Objectives:</a:t>
            </a:r>
            <a:r>
              <a:rPr lang="en-US" dirty="0" smtClean="0">
                <a:solidFill>
                  <a:prstClr val="black"/>
                </a:solidFill>
                <a:latin typeface="Comic Sans MS" panose="030F0702030302020204" pitchFamily="66" charset="0"/>
                <a:ea typeface="Verdana" pitchFamily="34" charset="0"/>
                <a:cs typeface="Microsoft Sans Serif" pitchFamily="34" charset="0"/>
              </a:rPr>
              <a:t> </a:t>
            </a:r>
          </a:p>
          <a:p>
            <a:r>
              <a:rPr lang="en-US" dirty="0" smtClean="0">
                <a:solidFill>
                  <a:prstClr val="black"/>
                </a:solidFill>
                <a:latin typeface="Comic Sans MS" panose="030F0702030302020204" pitchFamily="66" charset="0"/>
                <a:ea typeface="Verdana" pitchFamily="34" charset="0"/>
                <a:cs typeface="Microsoft Sans Serif" pitchFamily="34" charset="0"/>
              </a:rPr>
              <a:t>There is considerable imbalance between workforce populations and transportation-accessible, skill-appropriate jobs statewide and in all regions. The greatest imbalance is outside the metro areas, but it is considerable within those areas also.</a:t>
            </a:r>
            <a:endParaRPr lang="en-US" dirty="0">
              <a:solidFill>
                <a:prstClr val="black"/>
              </a:solidFill>
              <a:latin typeface="Comic Sans MS" panose="030F0702030302020204" pitchFamily="66" charset="0"/>
              <a:ea typeface="Verdana" pitchFamily="34" charset="0"/>
              <a:cs typeface="Microsoft Sans Serif" pitchFamily="34" charset="0"/>
            </a:endParaRPr>
          </a:p>
        </p:txBody>
      </p:sp>
    </p:spTree>
    <p:extLst>
      <p:ext uri="{BB962C8B-B14F-4D97-AF65-F5344CB8AC3E}">
        <p14:creationId xmlns:p14="http://schemas.microsoft.com/office/powerpoint/2010/main" val="490272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 y="154355"/>
            <a:ext cx="8580120" cy="639762"/>
          </a:xfrm>
        </p:spPr>
        <p:txBody>
          <a:bodyPr>
            <a:normAutofit/>
          </a:bodyPr>
          <a:lstStyle/>
          <a:p>
            <a:r>
              <a:rPr lang="en-US" sz="2800" dirty="0" smtClean="0"/>
              <a:t>Economic Development Objectives</a:t>
            </a:r>
            <a:endParaRPr lang="en-US" sz="2800" dirty="0"/>
          </a:p>
        </p:txBody>
      </p:sp>
      <p:sp>
        <p:nvSpPr>
          <p:cNvPr id="2" name="Content Placeholder 1"/>
          <p:cNvSpPr>
            <a:spLocks noGrp="1"/>
          </p:cNvSpPr>
          <p:nvPr>
            <p:ph idx="1"/>
          </p:nvPr>
        </p:nvSpPr>
        <p:spPr>
          <a:xfrm>
            <a:off x="457200" y="762000"/>
            <a:ext cx="8229600" cy="5638800"/>
          </a:xfrm>
        </p:spPr>
        <p:txBody>
          <a:bodyPr>
            <a:noAutofit/>
          </a:bodyPr>
          <a:lstStyle/>
          <a:p>
            <a:pPr lvl="0"/>
            <a:r>
              <a:rPr lang="en-US" sz="2400" dirty="0"/>
              <a:t>The value of residential, commercial, and industrial real estate in PFAs is stable or </a:t>
            </a:r>
            <a:r>
              <a:rPr lang="en-US" sz="2400" dirty="0" smtClean="0"/>
              <a:t>increasing</a:t>
            </a:r>
          </a:p>
          <a:p>
            <a:pPr lvl="0"/>
            <a:r>
              <a:rPr lang="en-US" sz="2400" dirty="0"/>
              <a:t>The number of jobs in PFAs is stable or </a:t>
            </a:r>
            <a:r>
              <a:rPr lang="en-US" sz="2400" dirty="0" smtClean="0"/>
              <a:t>increasing</a:t>
            </a:r>
          </a:p>
          <a:p>
            <a:pPr lvl="0"/>
            <a:r>
              <a:rPr lang="en-US" sz="2400" dirty="0"/>
              <a:t>Household income is commensurate with costs of living</a:t>
            </a:r>
          </a:p>
          <a:p>
            <a:pPr lvl="0"/>
            <a:r>
              <a:rPr lang="en-US" sz="2400" dirty="0"/>
              <a:t>A diverse, educated, skilled workforce is available for current and potential employers</a:t>
            </a:r>
          </a:p>
          <a:p>
            <a:r>
              <a:rPr lang="en-US" sz="2400" b="1" dirty="0">
                <a:solidFill>
                  <a:srgbClr val="C00000"/>
                </a:solidFill>
              </a:rPr>
              <a:t>Physical assets (infrastructure) in PFAs have potential to support new business and employers </a:t>
            </a:r>
          </a:p>
          <a:p>
            <a:r>
              <a:rPr lang="en-US" sz="2400" dirty="0"/>
              <a:t>The business environment for agricultural, forestry and other resource based industries is stable or improving</a:t>
            </a:r>
          </a:p>
          <a:p>
            <a:pPr lvl="0"/>
            <a:r>
              <a:rPr lang="en-US" sz="2400" dirty="0" smtClean="0"/>
              <a:t>Land use outside PFAs and within designated resource conservation areas is stable and supports resource based and compatible.</a:t>
            </a:r>
            <a:endParaRPr lang="en-US" sz="2400" dirty="0"/>
          </a:p>
        </p:txBody>
      </p:sp>
    </p:spTree>
    <p:extLst>
      <p:ext uri="{BB962C8B-B14F-4D97-AF65-F5344CB8AC3E}">
        <p14:creationId xmlns:p14="http://schemas.microsoft.com/office/powerpoint/2010/main" val="252554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62000"/>
          </a:xfrm>
        </p:spPr>
        <p:txBody>
          <a:bodyPr>
            <a:normAutofit/>
          </a:bodyPr>
          <a:lstStyle/>
          <a:p>
            <a:r>
              <a:rPr lang="en-US" sz="2800" dirty="0" smtClean="0"/>
              <a:t>Waste Water Treatment Plant Capacity </a:t>
            </a:r>
            <a:endParaRPr lang="en-US" sz="2800" dirty="0"/>
          </a:p>
        </p:txBody>
      </p:sp>
      <p:pic>
        <p:nvPicPr>
          <p:cNvPr id="7" name="Content Placeholder 4" descr="AB_edited.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5990"/>
          <a:stretch/>
        </p:blipFill>
        <p:spPr>
          <a:xfrm>
            <a:off x="632460" y="937259"/>
            <a:ext cx="7757160" cy="5043747"/>
          </a:xfrm>
          <a:prstGeom prst="rect">
            <a:avLst/>
          </a:prstGeom>
        </p:spPr>
      </p:pic>
    </p:spTree>
    <p:extLst>
      <p:ext uri="{BB962C8B-B14F-4D97-AF65-F5344CB8AC3E}">
        <p14:creationId xmlns:p14="http://schemas.microsoft.com/office/powerpoint/2010/main" val="369903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8316" y="228600"/>
            <a:ext cx="7028121" cy="762000"/>
          </a:xfrm>
        </p:spPr>
        <p:txBody>
          <a:bodyPr>
            <a:normAutofit fontScale="90000"/>
          </a:bodyPr>
          <a:lstStyle/>
          <a:p>
            <a:r>
              <a:rPr lang="en-US" sz="2800" dirty="0" smtClean="0"/>
              <a:t>Transit-Based Job Accessibility from PFAs</a:t>
            </a:r>
            <a:r>
              <a:rPr lang="en-US" sz="2800" dirty="0"/>
              <a:t> in 45 </a:t>
            </a:r>
            <a:r>
              <a:rPr lang="en-US" sz="2800" dirty="0" smtClean="0"/>
              <a:t>minutes </a:t>
            </a:r>
            <a:r>
              <a:rPr lang="en-US" sz="2200" dirty="0" smtClean="0"/>
              <a:t>(as </a:t>
            </a:r>
            <a:r>
              <a:rPr lang="en-US" sz="2200" dirty="0"/>
              <a:t>% of jobs accessible by auto </a:t>
            </a:r>
            <a:r>
              <a:rPr lang="en-US" sz="2200" dirty="0" smtClean="0"/>
              <a:t>alone)</a:t>
            </a:r>
            <a:r>
              <a:rPr lang="en-US" sz="2800" dirty="0" smtClean="0"/>
              <a:t>*</a:t>
            </a:r>
            <a:endParaRPr lang="en-US" sz="2800" dirty="0"/>
          </a:p>
        </p:txBody>
      </p:sp>
      <p:sp>
        <p:nvSpPr>
          <p:cNvPr id="6" name="TextBox 5"/>
          <p:cNvSpPr txBox="1"/>
          <p:nvPr/>
        </p:nvSpPr>
        <p:spPr>
          <a:xfrm>
            <a:off x="5855336" y="6477000"/>
            <a:ext cx="3068531" cy="2308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Maryland State Transportation Model</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35943767"/>
              </p:ext>
            </p:extLst>
          </p:nvPr>
        </p:nvGraphicFramePr>
        <p:xfrm>
          <a:off x="457200" y="10668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943600"/>
            <a:ext cx="8229600" cy="246221"/>
          </a:xfrm>
          <a:prstGeom prst="rect">
            <a:avLst/>
          </a:prstGeom>
          <a:noFill/>
        </p:spPr>
        <p:txBody>
          <a:bodyPr wrap="square" rtlCol="0">
            <a:spAutoFit/>
          </a:bodyPr>
          <a:lstStyle/>
          <a:p>
            <a:r>
              <a:rPr lang="en-US" sz="1000" dirty="0" smtClean="0">
                <a:solidFill>
                  <a:srgbClr val="C00000"/>
                </a:solidFill>
                <a:latin typeface="Comic Sans MS" panose="030F0702030302020204" pitchFamily="66" charset="0"/>
                <a:ea typeface="Verdana" pitchFamily="34" charset="0"/>
                <a:cs typeface="Microsoft Sans Serif" pitchFamily="34" charset="0"/>
              </a:rPr>
              <a:t>*Source: Analysis by SMZ (state </a:t>
            </a:r>
            <a:r>
              <a:rPr lang="en-US" sz="1000" dirty="0">
                <a:solidFill>
                  <a:srgbClr val="C00000"/>
                </a:solidFill>
                <a:latin typeface="Comic Sans MS" panose="030F0702030302020204" pitchFamily="66" charset="0"/>
                <a:ea typeface="Verdana" pitchFamily="34" charset="0"/>
                <a:cs typeface="Microsoft Sans Serif" pitchFamily="34" charset="0"/>
              </a:rPr>
              <a:t>m</a:t>
            </a:r>
            <a:r>
              <a:rPr lang="en-US" sz="1000" dirty="0" smtClean="0">
                <a:solidFill>
                  <a:srgbClr val="C00000"/>
                </a:solidFill>
                <a:latin typeface="Comic Sans MS" panose="030F0702030302020204" pitchFamily="66" charset="0"/>
                <a:ea typeface="Verdana" pitchFamily="34" charset="0"/>
                <a:cs typeface="Microsoft Sans Serif" pitchFamily="34" charset="0"/>
              </a:rPr>
              <a:t>odeling </a:t>
            </a:r>
            <a:r>
              <a:rPr lang="en-US" sz="1000" dirty="0">
                <a:solidFill>
                  <a:srgbClr val="C00000"/>
                </a:solidFill>
                <a:latin typeface="Comic Sans MS" panose="030F0702030302020204" pitchFamily="66" charset="0"/>
                <a:ea typeface="Verdana" pitchFamily="34" charset="0"/>
                <a:cs typeface="Microsoft Sans Serif" pitchFamily="34" charset="0"/>
              </a:rPr>
              <a:t>z</a:t>
            </a:r>
            <a:r>
              <a:rPr lang="en-US" sz="1000" dirty="0" smtClean="0">
                <a:solidFill>
                  <a:srgbClr val="C00000"/>
                </a:solidFill>
                <a:latin typeface="Comic Sans MS" panose="030F0702030302020204" pitchFamily="66" charset="0"/>
                <a:ea typeface="Verdana" pitchFamily="34" charset="0"/>
                <a:cs typeface="Microsoft Sans Serif" pitchFamily="34" charset="0"/>
              </a:rPr>
              <a:t>one) aggregated by PFA, county, &amp; region. Data not yet available outside metro regions.</a:t>
            </a:r>
            <a:endParaRPr lang="en-US" sz="1000" dirty="0">
              <a:solidFill>
                <a:srgbClr val="C00000"/>
              </a:solidFill>
              <a:latin typeface="Comic Sans MS" panose="030F0702030302020204" pitchFamily="66" charset="0"/>
              <a:ea typeface="Verdana" pitchFamily="34" charset="0"/>
              <a:cs typeface="Microsoft Sans Serif" pitchFamily="34" charset="0"/>
            </a:endParaRPr>
          </a:p>
        </p:txBody>
      </p:sp>
    </p:spTree>
    <p:extLst>
      <p:ext uri="{BB962C8B-B14F-4D97-AF65-F5344CB8AC3E}">
        <p14:creationId xmlns:p14="http://schemas.microsoft.com/office/powerpoint/2010/main" val="604952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586740"/>
          </a:xfrm>
        </p:spPr>
        <p:txBody>
          <a:bodyPr>
            <a:normAutofit/>
          </a:bodyPr>
          <a:lstStyle/>
          <a:p>
            <a:r>
              <a:rPr lang="en-US" sz="2800" dirty="0" smtClean="0"/>
              <a:t>Consolidated Transportation Plan Funding* </a:t>
            </a:r>
            <a:endParaRPr lang="en-US" sz="2800" dirty="0"/>
          </a:p>
        </p:txBody>
      </p:sp>
      <p:sp>
        <p:nvSpPr>
          <p:cNvPr id="6" name="TextBox 5"/>
          <p:cNvSpPr txBox="1"/>
          <p:nvPr/>
        </p:nvSpPr>
        <p:spPr>
          <a:xfrm>
            <a:off x="838200" y="5740727"/>
            <a:ext cx="8123275" cy="600164"/>
          </a:xfrm>
          <a:prstGeom prst="rect">
            <a:avLst/>
          </a:prstGeom>
          <a:noFill/>
        </p:spPr>
        <p:txBody>
          <a:bodyPr wrap="square" rtlCol="0">
            <a:spAutoFit/>
          </a:bodyPr>
          <a:lstStyle/>
          <a:p>
            <a:r>
              <a:rPr lang="en-US" sz="1100" b="1" dirty="0" smtClean="0">
                <a:solidFill>
                  <a:srgbClr val="C00000"/>
                </a:solidFill>
                <a:latin typeface="Comic Sans MS" panose="030F0702030302020204" pitchFamily="66" charset="0"/>
                <a:ea typeface="Verdana" pitchFamily="34" charset="0"/>
                <a:cs typeface="Microsoft Sans Serif" pitchFamily="34" charset="0"/>
              </a:rPr>
              <a:t>*</a:t>
            </a:r>
            <a:r>
              <a:rPr lang="en-US" sz="1100" b="1" dirty="0">
                <a:solidFill>
                  <a:srgbClr val="C00000"/>
                </a:solidFill>
                <a:latin typeface="Comic Sans MS" panose="030F0702030302020204" pitchFamily="66" charset="0"/>
              </a:rPr>
              <a:t>SHA, MTA, MAA, MPA, MVA, and MDTA’s </a:t>
            </a:r>
            <a:r>
              <a:rPr lang="en-US" sz="1100" b="1" dirty="0" smtClean="0">
                <a:solidFill>
                  <a:srgbClr val="C00000"/>
                </a:solidFill>
                <a:latin typeface="Comic Sans MS" panose="030F0702030302020204" pitchFamily="66" charset="0"/>
              </a:rPr>
              <a:t>major </a:t>
            </a:r>
            <a:r>
              <a:rPr lang="en-US" sz="1100" b="1" dirty="0">
                <a:solidFill>
                  <a:srgbClr val="C00000"/>
                </a:solidFill>
                <a:latin typeface="Comic Sans MS" panose="030F0702030302020204" pitchFamily="66" charset="0"/>
              </a:rPr>
              <a:t>projects are classified </a:t>
            </a:r>
            <a:r>
              <a:rPr lang="en-US" sz="1100" b="1" dirty="0" smtClean="0">
                <a:solidFill>
                  <a:srgbClr val="C00000"/>
                </a:solidFill>
                <a:latin typeface="Comic Sans MS" panose="030F0702030302020204" pitchFamily="66" charset="0"/>
              </a:rPr>
              <a:t>per the CTP’s statewide </a:t>
            </a:r>
            <a:r>
              <a:rPr lang="en-US" sz="1100" b="1" dirty="0">
                <a:solidFill>
                  <a:srgbClr val="C00000"/>
                </a:solidFill>
                <a:latin typeface="Comic Sans MS" panose="030F0702030302020204" pitchFamily="66" charset="0"/>
              </a:rPr>
              <a:t>project-funding </a:t>
            </a:r>
            <a:r>
              <a:rPr lang="en-US" sz="1100" b="1" dirty="0" smtClean="0">
                <a:solidFill>
                  <a:srgbClr val="C00000"/>
                </a:solidFill>
                <a:latin typeface="Comic Sans MS" panose="030F0702030302020204" pitchFamily="66" charset="0"/>
              </a:rPr>
              <a:t>summary.</a:t>
            </a:r>
            <a:r>
              <a:rPr lang="en-US" sz="1100" b="1" dirty="0">
                <a:solidFill>
                  <a:srgbClr val="C00000"/>
                </a:solidFill>
                <a:latin typeface="Comic Sans MS" panose="030F0702030302020204" pitchFamily="66" charset="0"/>
              </a:rPr>
              <a:t> </a:t>
            </a:r>
            <a:r>
              <a:rPr lang="en-US" sz="1100" b="1" dirty="0" smtClean="0">
                <a:solidFill>
                  <a:srgbClr val="C00000"/>
                </a:solidFill>
                <a:latin typeface="Comic Sans MS" panose="030F0702030302020204" pitchFamily="66" charset="0"/>
                <a:ea typeface="Verdana" pitchFamily="34" charset="0"/>
                <a:cs typeface="Microsoft Sans Serif" pitchFamily="34" charset="0"/>
              </a:rPr>
              <a:t>Multijurisdictional </a:t>
            </a:r>
            <a:r>
              <a:rPr lang="en-US" sz="1100" b="1" dirty="0">
                <a:solidFill>
                  <a:srgbClr val="C00000"/>
                </a:solidFill>
                <a:latin typeface="Comic Sans MS" panose="030F0702030302020204" pitchFamily="66" charset="0"/>
                <a:ea typeface="Verdana" pitchFamily="34" charset="0"/>
                <a:cs typeface="Microsoft Sans Serif" pitchFamily="34" charset="0"/>
              </a:rPr>
              <a:t>projects </a:t>
            </a:r>
            <a:r>
              <a:rPr lang="en-US" sz="1100" b="1" dirty="0" smtClean="0">
                <a:solidFill>
                  <a:srgbClr val="C00000"/>
                </a:solidFill>
                <a:latin typeface="Comic Sans MS" panose="030F0702030302020204" pitchFamily="66" charset="0"/>
                <a:ea typeface="Verdana" pitchFamily="34" charset="0"/>
                <a:cs typeface="Microsoft Sans Serif" pitchFamily="34" charset="0"/>
              </a:rPr>
              <a:t> are SHA and MDTA projects that cross multiple jurisdictions. They are shown separately, but are also reflected in regional figures </a:t>
            </a:r>
            <a:r>
              <a:rPr lang="en-US" sz="1100" b="1" dirty="0">
                <a:solidFill>
                  <a:srgbClr val="C00000"/>
                </a:solidFill>
                <a:latin typeface="Comic Sans MS" panose="030F0702030302020204" pitchFamily="66" charset="0"/>
                <a:ea typeface="Verdana" pitchFamily="34" charset="0"/>
                <a:cs typeface="Microsoft Sans Serif" pitchFamily="34" charset="0"/>
              </a:rPr>
              <a:t>based on the proportion of the project in </a:t>
            </a:r>
            <a:r>
              <a:rPr lang="en-US" sz="1100" b="1" dirty="0" smtClean="0">
                <a:solidFill>
                  <a:srgbClr val="C00000"/>
                </a:solidFill>
                <a:latin typeface="Comic Sans MS" panose="030F0702030302020204" pitchFamily="66" charset="0"/>
                <a:ea typeface="Verdana" pitchFamily="34" charset="0"/>
                <a:cs typeface="Microsoft Sans Serif" pitchFamily="34" charset="0"/>
              </a:rPr>
              <a:t>the region.</a:t>
            </a:r>
            <a:endParaRPr lang="en-US" sz="1100" b="1" dirty="0">
              <a:solidFill>
                <a:srgbClr val="C00000"/>
              </a:solidFill>
              <a:latin typeface="Comic Sans MS" panose="030F0702030302020204" pitchFamily="66" charset="0"/>
              <a:ea typeface="Verdana" pitchFamily="34" charset="0"/>
              <a:cs typeface="Microsoft Sans Serif" pitchFamily="34" charset="0"/>
            </a:endParaRPr>
          </a:p>
        </p:txBody>
      </p:sp>
      <p:sp>
        <p:nvSpPr>
          <p:cNvPr id="8" name="TextBox 7"/>
          <p:cNvSpPr txBox="1"/>
          <p:nvPr/>
        </p:nvSpPr>
        <p:spPr>
          <a:xfrm>
            <a:off x="5781906" y="6430441"/>
            <a:ext cx="3285894" cy="369332"/>
          </a:xfrm>
          <a:prstGeom prst="rect">
            <a:avLst/>
          </a:prstGeom>
          <a:noFill/>
        </p:spPr>
        <p:txBody>
          <a:bodyPr wrap="square" rtlCol="0">
            <a:spAutoFit/>
          </a:bodyPr>
          <a:lstStyle/>
          <a:p>
            <a:r>
              <a:rPr lang="en-US" sz="900" dirty="0" smtClean="0">
                <a:solidFill>
                  <a:prstClr val="black"/>
                </a:solidFill>
                <a:latin typeface="Comic Sans MS" panose="030F0702030302020204" pitchFamily="66" charset="0"/>
                <a:ea typeface="Verdana" pitchFamily="34" charset="0"/>
                <a:cs typeface="Microsoft Sans Serif" pitchFamily="34" charset="0"/>
              </a:rPr>
              <a:t>Source:  </a:t>
            </a:r>
            <a:r>
              <a:rPr lang="en-US" sz="900" dirty="0" smtClean="0">
                <a:solidFill>
                  <a:prstClr val="black"/>
                </a:solidFill>
                <a:latin typeface="Comic Sans MS" panose="030F0702030302020204" pitchFamily="66" charset="0"/>
              </a:rPr>
              <a:t>Maryland </a:t>
            </a:r>
            <a:r>
              <a:rPr lang="en-US" sz="900" dirty="0">
                <a:solidFill>
                  <a:prstClr val="black"/>
                </a:solidFill>
                <a:latin typeface="Comic Sans MS" panose="030F0702030302020204" pitchFamily="66" charset="0"/>
              </a:rPr>
              <a:t>FY 2013-2018 </a:t>
            </a:r>
            <a:r>
              <a:rPr lang="en-US" sz="900" dirty="0" smtClean="0">
                <a:solidFill>
                  <a:prstClr val="black"/>
                </a:solidFill>
                <a:latin typeface="Comic Sans MS" panose="030F0702030302020204" pitchFamily="66" charset="0"/>
              </a:rPr>
              <a:t>Consolidated Transportation </a:t>
            </a:r>
            <a:r>
              <a:rPr lang="en-US" sz="900" dirty="0">
                <a:solidFill>
                  <a:prstClr val="black"/>
                </a:solidFill>
                <a:latin typeface="Comic Sans MS" panose="030F0702030302020204" pitchFamily="66" charset="0"/>
              </a:rPr>
              <a:t>Program (CTP</a:t>
            </a:r>
            <a:r>
              <a:rPr lang="en-US" sz="900" b="1" i="1" dirty="0">
                <a:solidFill>
                  <a:prstClr val="black"/>
                </a:solidFill>
                <a:latin typeface="Comic Sans MS" panose="030F0702030302020204" pitchFamily="66" charset="0"/>
              </a:rPr>
              <a:t>)</a:t>
            </a:r>
            <a:endParaRPr lang="en-US" sz="900" dirty="0" smtClean="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88071575"/>
              </p:ext>
            </p:extLst>
          </p:nvPr>
        </p:nvGraphicFramePr>
        <p:xfrm>
          <a:off x="281940" y="762000"/>
          <a:ext cx="8458200" cy="491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032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382" y="304800"/>
            <a:ext cx="8534400" cy="1200329"/>
          </a:xfrm>
          <a:prstGeom prst="rect">
            <a:avLst/>
          </a:prstGeom>
          <a:noFill/>
        </p:spPr>
        <p:txBody>
          <a:bodyPr wrap="square" rtlCol="0">
            <a:spAutoFit/>
          </a:bodyPr>
          <a:lstStyle/>
          <a:p>
            <a:pPr algn="ctr"/>
            <a:r>
              <a:rPr lang="en-US" sz="2400" b="1" dirty="0" smtClean="0">
                <a:solidFill>
                  <a:srgbClr val="C00000"/>
                </a:solidFill>
                <a:latin typeface="Comic Sans MS" panose="030F0702030302020204" pitchFamily="66" charset="0"/>
                <a:ea typeface="Verdana" pitchFamily="34" charset="0"/>
                <a:cs typeface="Microsoft Sans Serif" pitchFamily="34" charset="0"/>
              </a:rPr>
              <a:t>Economic Development – Physical </a:t>
            </a:r>
            <a:r>
              <a:rPr lang="en-US" sz="2400" b="1" dirty="0">
                <a:solidFill>
                  <a:srgbClr val="C00000"/>
                </a:solidFill>
                <a:latin typeface="Comic Sans MS" panose="030F0702030302020204" pitchFamily="66" charset="0"/>
                <a:ea typeface="Verdana" pitchFamily="34" charset="0"/>
                <a:cs typeface="Microsoft Sans Serif" pitchFamily="34" charset="0"/>
              </a:rPr>
              <a:t>assets (infrastructure) in PFAs have potential to support new business and employers</a:t>
            </a:r>
            <a:endParaRPr lang="en-US" dirty="0">
              <a:solidFill>
                <a:prstClr val="black"/>
              </a:solidFill>
              <a:latin typeface="Microsoft Sans Serif" pitchFamily="34" charset="0"/>
              <a:ea typeface="Verdana" pitchFamily="34" charset="0"/>
              <a:cs typeface="Microsoft Sans Serif" pitchFamily="34" charset="0"/>
            </a:endParaRPr>
          </a:p>
        </p:txBody>
      </p:sp>
      <p:sp>
        <p:nvSpPr>
          <p:cNvPr id="3" name="TextBox 2"/>
          <p:cNvSpPr txBox="1"/>
          <p:nvPr/>
        </p:nvSpPr>
        <p:spPr>
          <a:xfrm>
            <a:off x="331269" y="1828800"/>
            <a:ext cx="8664342" cy="4114800"/>
          </a:xfrm>
          <a:prstGeom prst="rect">
            <a:avLst/>
          </a:prstGeom>
          <a:solidFill>
            <a:schemeClr val="bg1">
              <a:alpha val="70000"/>
            </a:schemeClr>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u="sng" dirty="0" smtClean="0">
                <a:solidFill>
                  <a:prstClr val="black"/>
                </a:solidFill>
                <a:latin typeface="Comic Sans MS" panose="030F0702030302020204" pitchFamily="66" charset="0"/>
              </a:rPr>
              <a:t>Implications for Sustainable Growth Objectives</a:t>
            </a:r>
            <a:r>
              <a:rPr lang="en-US" sz="1800" b="1" dirty="0" smtClean="0">
                <a:solidFill>
                  <a:prstClr val="black"/>
                </a:solidFill>
                <a:latin typeface="Comic Sans MS" panose="030F0702030302020204" pitchFamily="66" charset="0"/>
              </a:rPr>
              <a:t>: </a:t>
            </a:r>
          </a:p>
          <a:p>
            <a:r>
              <a:rPr lang="en-US" sz="1800" dirty="0" smtClean="0">
                <a:solidFill>
                  <a:prstClr val="black"/>
                </a:solidFill>
                <a:latin typeface="Comic Sans MS" panose="030F0702030302020204" pitchFamily="66" charset="0"/>
                <a:ea typeface="Calibri"/>
                <a:cs typeface="Times New Roman"/>
              </a:rPr>
              <a:t>Most WWTPs have adequate capacity for expected growth. Possible shortfalls exist in several regions and counties. A deficiency seems likely during the next 20 years in Saint Mary’s County.</a:t>
            </a:r>
          </a:p>
          <a:p>
            <a:endParaRPr lang="en-US" sz="1800" dirty="0">
              <a:solidFill>
                <a:prstClr val="black"/>
              </a:solidFill>
              <a:latin typeface="Comic Sans MS" panose="030F0702030302020204" pitchFamily="66" charset="0"/>
              <a:ea typeface="Calibri"/>
              <a:cs typeface="Times New Roman"/>
            </a:endParaRPr>
          </a:p>
          <a:p>
            <a:r>
              <a:rPr lang="en-US" sz="1800" dirty="0" smtClean="0">
                <a:solidFill>
                  <a:prstClr val="black"/>
                </a:solidFill>
                <a:latin typeface="Comic Sans MS" panose="030F0702030302020204" pitchFamily="66" charset="0"/>
                <a:ea typeface="Calibri"/>
                <a:cs typeface="Times New Roman"/>
              </a:rPr>
              <a:t>Transit infrastructure, which plays a key role supporting many </a:t>
            </a:r>
            <a:r>
              <a:rPr lang="en-US" sz="1800" dirty="0">
                <a:solidFill>
                  <a:prstClr val="black"/>
                </a:solidFill>
                <a:latin typeface="Comic Sans MS" panose="030F0702030302020204" pitchFamily="66" charset="0"/>
                <a:ea typeface="Calibri"/>
                <a:cs typeface="Times New Roman"/>
              </a:rPr>
              <a:t>economic development </a:t>
            </a:r>
            <a:r>
              <a:rPr lang="en-US" sz="1800" dirty="0" smtClean="0">
                <a:solidFill>
                  <a:prstClr val="black"/>
                </a:solidFill>
                <a:latin typeface="Comic Sans MS" panose="030F0702030302020204" pitchFamily="66" charset="0"/>
                <a:ea typeface="Calibri"/>
                <a:cs typeface="Times New Roman"/>
              </a:rPr>
              <a:t>&amp; other sustainability objectives, is severely lacking in the metropolitan region where it has the most potential benefit. This cannot be corrected through transportation projects, without adapting the land use pattern.</a:t>
            </a:r>
          </a:p>
          <a:p>
            <a:endParaRPr lang="en-US" sz="1800" dirty="0">
              <a:solidFill>
                <a:prstClr val="black"/>
              </a:solidFill>
              <a:latin typeface="Comic Sans MS" panose="030F0702030302020204" pitchFamily="66" charset="0"/>
              <a:ea typeface="Calibri"/>
              <a:cs typeface="Times New Roman"/>
            </a:endParaRPr>
          </a:p>
          <a:p>
            <a:r>
              <a:rPr lang="en-US" sz="1800" dirty="0" smtClean="0">
                <a:solidFill>
                  <a:prstClr val="black"/>
                </a:solidFill>
                <a:latin typeface="Comic Sans MS" panose="030F0702030302020204" pitchFamily="66" charset="0"/>
                <a:ea typeface="Calibri"/>
                <a:cs typeface="Times New Roman"/>
              </a:rPr>
              <a:t>Considerable </a:t>
            </a:r>
            <a:r>
              <a:rPr lang="en-US" sz="1800" dirty="0">
                <a:solidFill>
                  <a:prstClr val="black"/>
                </a:solidFill>
                <a:latin typeface="Comic Sans MS" panose="030F0702030302020204" pitchFamily="66" charset="0"/>
                <a:ea typeface="Calibri"/>
                <a:cs typeface="Times New Roman"/>
              </a:rPr>
              <a:t>CTP spending for </a:t>
            </a:r>
            <a:r>
              <a:rPr lang="en-US" sz="1800" dirty="0" smtClean="0">
                <a:solidFill>
                  <a:prstClr val="black"/>
                </a:solidFill>
                <a:latin typeface="Comic Sans MS" panose="030F0702030302020204" pitchFamily="66" charset="0"/>
                <a:ea typeface="Calibri"/>
                <a:cs typeface="Times New Roman"/>
              </a:rPr>
              <a:t>capacity improvements occurs outside PFAs in several regions &amp; statewide. But some of these projects undoubtedly connect PFAs.  </a:t>
            </a:r>
          </a:p>
          <a:p>
            <a:endParaRPr lang="en-US" sz="1800" dirty="0">
              <a:solidFill>
                <a:prstClr val="black"/>
              </a:solidFill>
              <a:latin typeface="Comic Sans MS" panose="030F0702030302020204" pitchFamily="66" charset="0"/>
              <a:ea typeface="Calibri"/>
              <a:cs typeface="Times New Roman"/>
            </a:endParaRPr>
          </a:p>
          <a:p>
            <a:r>
              <a:rPr lang="en-US" sz="1800" dirty="0" smtClean="0">
                <a:solidFill>
                  <a:prstClr val="black"/>
                </a:solidFill>
                <a:latin typeface="Comic Sans MS" panose="030F0702030302020204" pitchFamily="66" charset="0"/>
                <a:ea typeface="Calibri"/>
                <a:cs typeface="Times New Roman"/>
              </a:rPr>
              <a:t>Overall, infrastructure is supporting smart growth up to a point, but far more is needed if smart and sustainable growth and conservation are to be achieved.</a:t>
            </a:r>
            <a:endParaRPr lang="en-US" sz="1800" dirty="0">
              <a:solidFill>
                <a:prstClr val="black"/>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244498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buNone/>
            </a:pPr>
            <a:r>
              <a:rPr lang="en-US" dirty="0" smtClean="0"/>
              <a:t>Draft suite 16 objectives in </a:t>
            </a:r>
            <a:r>
              <a:rPr lang="en-US" dirty="0"/>
              <a:t>five categories</a:t>
            </a:r>
          </a:p>
          <a:p>
            <a:pPr lvl="0"/>
            <a:r>
              <a:rPr lang="en-US" dirty="0" smtClean="0"/>
              <a:t>Development (3 objectives)</a:t>
            </a:r>
            <a:endParaRPr lang="en-US" dirty="0"/>
          </a:p>
          <a:p>
            <a:pPr lvl="0"/>
            <a:r>
              <a:rPr lang="en-US" dirty="0" smtClean="0"/>
              <a:t>Agricultural </a:t>
            </a:r>
            <a:r>
              <a:rPr lang="en-US" dirty="0"/>
              <a:t>and Environmental </a:t>
            </a:r>
            <a:r>
              <a:rPr lang="en-US" dirty="0" smtClean="0"/>
              <a:t>Resources (3 objectives)</a:t>
            </a:r>
            <a:endParaRPr lang="en-US" dirty="0"/>
          </a:p>
          <a:p>
            <a:pPr lvl="0"/>
            <a:r>
              <a:rPr lang="en-US" dirty="0"/>
              <a:t>Socio-Economic </a:t>
            </a:r>
            <a:r>
              <a:rPr lang="en-US" dirty="0" smtClean="0"/>
              <a:t>Equity (2 objectives)</a:t>
            </a:r>
            <a:endParaRPr lang="en-US" dirty="0"/>
          </a:p>
          <a:p>
            <a:pPr lvl="0"/>
            <a:r>
              <a:rPr lang="en-US" dirty="0"/>
              <a:t>Transportation – Land </a:t>
            </a:r>
            <a:r>
              <a:rPr lang="en-US" dirty="0" smtClean="0"/>
              <a:t>Use (1 objective)</a:t>
            </a:r>
            <a:endParaRPr lang="en-US" dirty="0"/>
          </a:p>
          <a:p>
            <a:r>
              <a:rPr lang="en-US" dirty="0"/>
              <a:t>Economic </a:t>
            </a:r>
            <a:r>
              <a:rPr lang="en-US" dirty="0" smtClean="0"/>
              <a:t>Development (7 objectives)</a:t>
            </a:r>
            <a:endParaRPr lang="en-US" dirty="0"/>
          </a:p>
        </p:txBody>
      </p:sp>
      <p:sp>
        <p:nvSpPr>
          <p:cNvPr id="3" name="Title 2"/>
          <p:cNvSpPr>
            <a:spLocks noGrp="1"/>
          </p:cNvSpPr>
          <p:nvPr>
            <p:ph type="title"/>
          </p:nvPr>
        </p:nvSpPr>
        <p:spPr/>
        <p:txBody>
          <a:bodyPr>
            <a:normAutofit fontScale="90000"/>
          </a:bodyPr>
          <a:lstStyle/>
          <a:p>
            <a:r>
              <a:rPr lang="en-US" dirty="0" smtClean="0"/>
              <a:t>Sustainable Growth &amp; Conservation Indicators</a:t>
            </a:r>
            <a:endParaRPr lang="en-US" dirty="0"/>
          </a:p>
        </p:txBody>
      </p:sp>
    </p:spTree>
    <p:extLst>
      <p:ext uri="{BB962C8B-B14F-4D97-AF65-F5344CB8AC3E}">
        <p14:creationId xmlns:p14="http://schemas.microsoft.com/office/powerpoint/2010/main" val="28292272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 y="154355"/>
            <a:ext cx="8580120" cy="639762"/>
          </a:xfrm>
        </p:spPr>
        <p:txBody>
          <a:bodyPr>
            <a:normAutofit/>
          </a:bodyPr>
          <a:lstStyle/>
          <a:p>
            <a:r>
              <a:rPr lang="en-US" sz="2800" dirty="0" smtClean="0"/>
              <a:t>Economic Development Objectives</a:t>
            </a:r>
            <a:endParaRPr lang="en-US" sz="2800" dirty="0"/>
          </a:p>
        </p:txBody>
      </p:sp>
      <p:sp>
        <p:nvSpPr>
          <p:cNvPr id="2" name="Content Placeholder 1"/>
          <p:cNvSpPr>
            <a:spLocks noGrp="1"/>
          </p:cNvSpPr>
          <p:nvPr>
            <p:ph idx="1"/>
          </p:nvPr>
        </p:nvSpPr>
        <p:spPr>
          <a:xfrm>
            <a:off x="457200" y="762000"/>
            <a:ext cx="8229600" cy="5638800"/>
          </a:xfrm>
        </p:spPr>
        <p:txBody>
          <a:bodyPr>
            <a:noAutofit/>
          </a:bodyPr>
          <a:lstStyle/>
          <a:p>
            <a:pPr lvl="0"/>
            <a:r>
              <a:rPr lang="en-US" sz="2400" dirty="0"/>
              <a:t>The value of residential, commercial, and industrial real estate in PFAs is stable or </a:t>
            </a:r>
            <a:r>
              <a:rPr lang="en-US" sz="2400" dirty="0" smtClean="0"/>
              <a:t>increasing</a:t>
            </a:r>
          </a:p>
          <a:p>
            <a:pPr lvl="0"/>
            <a:r>
              <a:rPr lang="en-US" sz="2400" dirty="0"/>
              <a:t>The number of jobs in PFAs is stable or </a:t>
            </a:r>
            <a:r>
              <a:rPr lang="en-US" sz="2400" dirty="0" smtClean="0"/>
              <a:t>increasing</a:t>
            </a:r>
          </a:p>
          <a:p>
            <a:pPr lvl="0"/>
            <a:r>
              <a:rPr lang="en-US" sz="2400" dirty="0"/>
              <a:t>Household income is commensurate with costs of living</a:t>
            </a:r>
          </a:p>
          <a:p>
            <a:pPr lvl="0"/>
            <a:r>
              <a:rPr lang="en-US" sz="2400" dirty="0"/>
              <a:t>A diverse, educated, skilled workforce is available for current and potential employers</a:t>
            </a:r>
          </a:p>
          <a:p>
            <a:r>
              <a:rPr lang="en-US" sz="2400" dirty="0"/>
              <a:t>Physical assets (infrastructure) in PFAs have potential to support new business and employers </a:t>
            </a:r>
          </a:p>
          <a:p>
            <a:r>
              <a:rPr lang="en-US" sz="2400" b="1" dirty="0">
                <a:solidFill>
                  <a:srgbClr val="C00000"/>
                </a:solidFill>
              </a:rPr>
              <a:t>The business environment for agricultural, forestry and other resource based industries is stable or improving</a:t>
            </a:r>
          </a:p>
          <a:p>
            <a:pPr lvl="0"/>
            <a:r>
              <a:rPr lang="en-US" sz="2400" dirty="0" smtClean="0"/>
              <a:t>Land use outside PFAs and within designated resource conservation areas is stable and supports resource based and compatible.</a:t>
            </a:r>
            <a:endParaRPr lang="en-US" sz="2400" dirty="0"/>
          </a:p>
        </p:txBody>
      </p:sp>
    </p:spTree>
    <p:extLst>
      <p:ext uri="{BB962C8B-B14F-4D97-AF65-F5344CB8AC3E}">
        <p14:creationId xmlns:p14="http://schemas.microsoft.com/office/powerpoint/2010/main" val="404273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62000"/>
          </a:xfrm>
        </p:spPr>
        <p:txBody>
          <a:bodyPr>
            <a:normAutofit/>
          </a:bodyPr>
          <a:lstStyle/>
          <a:p>
            <a:r>
              <a:rPr lang="en-US" sz="2800" dirty="0" smtClean="0"/>
              <a:t>Average Farm Real Estate Value and Size</a:t>
            </a:r>
            <a:endParaRPr lang="en-US" sz="2800" dirty="0"/>
          </a:p>
        </p:txBody>
      </p:sp>
      <p:sp>
        <p:nvSpPr>
          <p:cNvPr id="6" name="TextBox 5"/>
          <p:cNvSpPr txBox="1"/>
          <p:nvPr/>
        </p:nvSpPr>
        <p:spPr>
          <a:xfrm>
            <a:off x="5701405" y="6350169"/>
            <a:ext cx="3307128" cy="3693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United States Department of Agriculture, National Agriculture Statistics Service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41929305"/>
              </p:ext>
            </p:extLst>
          </p:nvPr>
        </p:nvGraphicFramePr>
        <p:xfrm>
          <a:off x="304800" y="838201"/>
          <a:ext cx="8511540" cy="55119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845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62000"/>
          </a:xfrm>
        </p:spPr>
        <p:txBody>
          <a:bodyPr>
            <a:normAutofit/>
          </a:bodyPr>
          <a:lstStyle/>
          <a:p>
            <a:r>
              <a:rPr lang="en-US" sz="2800" dirty="0" smtClean="0"/>
              <a:t>Cash Rents Paid for Crop and Pasture Land</a:t>
            </a:r>
            <a:endParaRPr lang="en-US" sz="2800" dirty="0"/>
          </a:p>
        </p:txBody>
      </p:sp>
      <p:sp>
        <p:nvSpPr>
          <p:cNvPr id="6" name="TextBox 5"/>
          <p:cNvSpPr txBox="1"/>
          <p:nvPr/>
        </p:nvSpPr>
        <p:spPr>
          <a:xfrm>
            <a:off x="599666" y="6627168"/>
            <a:ext cx="6248400" cy="230832"/>
          </a:xfrm>
          <a:prstGeom prst="rect">
            <a:avLst/>
          </a:prstGeom>
          <a:noFill/>
        </p:spPr>
        <p:txBody>
          <a:bodyPr wrap="square" rtlCol="0">
            <a:spAutoFit/>
          </a:bodyPr>
          <a:lstStyle/>
          <a:p>
            <a:r>
              <a:rPr lang="en-US" sz="900" dirty="0">
                <a:solidFill>
                  <a:prstClr val="black"/>
                </a:solidFill>
                <a:latin typeface="Microsoft Sans Serif" pitchFamily="34" charset="0"/>
                <a:ea typeface="Verdana" pitchFamily="34" charset="0"/>
                <a:cs typeface="Microsoft Sans Serif" pitchFamily="34" charset="0"/>
              </a:rPr>
              <a:t>Source: United States Department of Agriculture, National Agriculture Statistics Service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98536980"/>
              </p:ext>
            </p:extLst>
          </p:nvPr>
        </p:nvGraphicFramePr>
        <p:xfrm>
          <a:off x="228600" y="990600"/>
          <a:ext cx="84582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81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62000"/>
          </a:xfrm>
        </p:spPr>
        <p:txBody>
          <a:bodyPr>
            <a:normAutofit/>
          </a:bodyPr>
          <a:lstStyle/>
          <a:p>
            <a:r>
              <a:rPr lang="en-US" sz="2800" dirty="0" smtClean="0"/>
              <a:t>Cash Receipts by Commodity Group</a:t>
            </a:r>
            <a:endParaRPr lang="en-US" sz="2800" dirty="0"/>
          </a:p>
        </p:txBody>
      </p:sp>
      <p:sp>
        <p:nvSpPr>
          <p:cNvPr id="6" name="TextBox 5"/>
          <p:cNvSpPr txBox="1"/>
          <p:nvPr/>
        </p:nvSpPr>
        <p:spPr>
          <a:xfrm>
            <a:off x="5790020" y="6402280"/>
            <a:ext cx="3353980" cy="3693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United States Department of Agriculture, </a:t>
            </a:r>
            <a:r>
              <a:rPr lang="en-US" sz="900" dirty="0" smtClean="0">
                <a:solidFill>
                  <a:prstClr val="black"/>
                </a:solidFill>
                <a:latin typeface="Comic Sans MS" panose="030F0702030302020204" pitchFamily="66" charset="0"/>
                <a:ea typeface="Verdana" pitchFamily="34" charset="0"/>
                <a:cs typeface="Microsoft Sans Serif" pitchFamily="34" charset="0"/>
              </a:rPr>
              <a:t>Economic Research Service</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48411382"/>
              </p:ext>
            </p:extLst>
          </p:nvPr>
        </p:nvGraphicFramePr>
        <p:xfrm>
          <a:off x="152400" y="914400"/>
          <a:ext cx="87630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85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62000"/>
          </a:xfrm>
        </p:spPr>
        <p:txBody>
          <a:bodyPr>
            <a:normAutofit/>
          </a:bodyPr>
          <a:lstStyle/>
          <a:p>
            <a:r>
              <a:rPr lang="en-US" sz="2800" dirty="0" smtClean="0"/>
              <a:t>Personal Income by Resource Sector</a:t>
            </a:r>
            <a:endParaRPr lang="en-US" sz="2800" dirty="0"/>
          </a:p>
        </p:txBody>
      </p:sp>
      <p:sp>
        <p:nvSpPr>
          <p:cNvPr id="6" name="TextBox 5"/>
          <p:cNvSpPr txBox="1"/>
          <p:nvPr/>
        </p:nvSpPr>
        <p:spPr>
          <a:xfrm>
            <a:off x="5894207" y="6378601"/>
            <a:ext cx="3249793" cy="369332"/>
          </a:xfrm>
          <a:prstGeom prst="rect">
            <a:avLst/>
          </a:prstGeom>
          <a:noFill/>
        </p:spPr>
        <p:txBody>
          <a:bodyPr wrap="square" rtlCol="0">
            <a:spAutoFit/>
          </a:bodyPr>
          <a:lstStyle/>
          <a:p>
            <a:r>
              <a:rPr lang="en-US" sz="900" dirty="0">
                <a:solidFill>
                  <a:prstClr val="black"/>
                </a:solidFill>
                <a:latin typeface="Comic Sans MS" panose="030F0702030302020204" pitchFamily="66" charset="0"/>
                <a:ea typeface="Verdana" pitchFamily="34" charset="0"/>
                <a:cs typeface="Microsoft Sans Serif" pitchFamily="34" charset="0"/>
              </a:rPr>
              <a:t>Source: United States Department of Agriculture, </a:t>
            </a:r>
            <a:r>
              <a:rPr lang="en-US" sz="900" dirty="0" smtClean="0">
                <a:solidFill>
                  <a:prstClr val="black"/>
                </a:solidFill>
                <a:latin typeface="Comic Sans MS" panose="030F0702030302020204" pitchFamily="66" charset="0"/>
                <a:ea typeface="Verdana" pitchFamily="34" charset="0"/>
                <a:cs typeface="Microsoft Sans Serif" pitchFamily="34" charset="0"/>
              </a:rPr>
              <a:t>Economic Research Service</a:t>
            </a:r>
            <a:endParaRPr lang="en-US" sz="900" dirty="0">
              <a:solidFill>
                <a:prstClr val="black"/>
              </a:solidFill>
              <a:latin typeface="Comic Sans MS" panose="030F0702030302020204" pitchFamily="66" charset="0"/>
              <a:ea typeface="Verdana" pitchFamily="34" charset="0"/>
              <a:cs typeface="Microsoft Sans Serif"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57151990"/>
              </p:ext>
            </p:extLst>
          </p:nvPr>
        </p:nvGraphicFramePr>
        <p:xfrm>
          <a:off x="304800" y="838200"/>
          <a:ext cx="86106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814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382" y="304800"/>
            <a:ext cx="8534400" cy="1200329"/>
          </a:xfrm>
          <a:prstGeom prst="rect">
            <a:avLst/>
          </a:prstGeom>
          <a:noFill/>
        </p:spPr>
        <p:txBody>
          <a:bodyPr wrap="square" rtlCol="0">
            <a:spAutoFit/>
          </a:bodyPr>
          <a:lstStyle/>
          <a:p>
            <a:pPr algn="ctr"/>
            <a:r>
              <a:rPr lang="en-US" sz="2400" b="1" dirty="0" smtClean="0">
                <a:solidFill>
                  <a:srgbClr val="C00000"/>
                </a:solidFill>
                <a:latin typeface="Comic Sans MS" panose="030F0702030302020204" pitchFamily="66" charset="0"/>
                <a:ea typeface="Verdana" pitchFamily="34" charset="0"/>
                <a:cs typeface="Microsoft Sans Serif" pitchFamily="34" charset="0"/>
              </a:rPr>
              <a:t>Economic Development – Physical </a:t>
            </a:r>
            <a:r>
              <a:rPr lang="en-US" sz="2400" b="1" dirty="0">
                <a:solidFill>
                  <a:srgbClr val="C00000"/>
                </a:solidFill>
                <a:latin typeface="Comic Sans MS" panose="030F0702030302020204" pitchFamily="66" charset="0"/>
                <a:ea typeface="Verdana" pitchFamily="34" charset="0"/>
                <a:cs typeface="Microsoft Sans Serif" pitchFamily="34" charset="0"/>
              </a:rPr>
              <a:t>assets (infrastructure) in PFAs have potential to support new business and employers</a:t>
            </a:r>
            <a:endParaRPr lang="en-US" dirty="0">
              <a:solidFill>
                <a:prstClr val="black"/>
              </a:solidFill>
              <a:latin typeface="Microsoft Sans Serif" pitchFamily="34" charset="0"/>
              <a:ea typeface="Verdana" pitchFamily="34" charset="0"/>
              <a:cs typeface="Microsoft Sans Serif" pitchFamily="34" charset="0"/>
            </a:endParaRPr>
          </a:p>
        </p:txBody>
      </p:sp>
      <p:sp>
        <p:nvSpPr>
          <p:cNvPr id="3" name="TextBox 2"/>
          <p:cNvSpPr txBox="1"/>
          <p:nvPr/>
        </p:nvSpPr>
        <p:spPr>
          <a:xfrm>
            <a:off x="331269" y="1828800"/>
            <a:ext cx="8664342" cy="4114800"/>
          </a:xfrm>
          <a:prstGeom prst="rect">
            <a:avLst/>
          </a:prstGeom>
          <a:solidFill>
            <a:schemeClr val="bg1">
              <a:alpha val="70000"/>
            </a:schemeClr>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u="sng" dirty="0" smtClean="0">
                <a:solidFill>
                  <a:prstClr val="black"/>
                </a:solidFill>
                <a:latin typeface="Comic Sans MS" panose="030F0702030302020204" pitchFamily="66" charset="0"/>
              </a:rPr>
              <a:t>Implications for Sustainable Growth Objectives</a:t>
            </a:r>
            <a:r>
              <a:rPr lang="en-US" sz="1800" b="1" dirty="0" smtClean="0">
                <a:solidFill>
                  <a:prstClr val="black"/>
                </a:solidFill>
                <a:latin typeface="Comic Sans MS" panose="030F0702030302020204" pitchFamily="66" charset="0"/>
              </a:rPr>
              <a:t>: </a:t>
            </a:r>
          </a:p>
          <a:p>
            <a:r>
              <a:rPr lang="en-US" sz="1800" dirty="0" smtClean="0">
                <a:solidFill>
                  <a:prstClr val="black"/>
                </a:solidFill>
                <a:latin typeface="Comic Sans MS" panose="030F0702030302020204" pitchFamily="66" charset="0"/>
                <a:ea typeface="Calibri"/>
                <a:cs typeface="Times New Roman"/>
              </a:rPr>
              <a:t>Most WWTPs have adequate capacity for expected growth. Possible shortfalls exist in several regions and counties. A deficiency seems likely during the next 20 years in Saint Mary’s County.</a:t>
            </a:r>
          </a:p>
          <a:p>
            <a:endParaRPr lang="en-US" sz="1800" dirty="0">
              <a:solidFill>
                <a:prstClr val="black"/>
              </a:solidFill>
              <a:latin typeface="Comic Sans MS" panose="030F0702030302020204" pitchFamily="66" charset="0"/>
              <a:ea typeface="Calibri"/>
              <a:cs typeface="Times New Roman"/>
            </a:endParaRPr>
          </a:p>
          <a:p>
            <a:r>
              <a:rPr lang="en-US" sz="1800" dirty="0" smtClean="0">
                <a:solidFill>
                  <a:prstClr val="black"/>
                </a:solidFill>
                <a:latin typeface="Comic Sans MS" panose="030F0702030302020204" pitchFamily="66" charset="0"/>
                <a:ea typeface="Calibri"/>
                <a:cs typeface="Times New Roman"/>
              </a:rPr>
              <a:t>Transit infrastructure, which plays a key role supporting many </a:t>
            </a:r>
            <a:r>
              <a:rPr lang="en-US" sz="1800" dirty="0">
                <a:solidFill>
                  <a:prstClr val="black"/>
                </a:solidFill>
                <a:latin typeface="Comic Sans MS" panose="030F0702030302020204" pitchFamily="66" charset="0"/>
                <a:ea typeface="Calibri"/>
                <a:cs typeface="Times New Roman"/>
              </a:rPr>
              <a:t>economic development </a:t>
            </a:r>
            <a:r>
              <a:rPr lang="en-US" sz="1800" dirty="0" smtClean="0">
                <a:solidFill>
                  <a:prstClr val="black"/>
                </a:solidFill>
                <a:latin typeface="Comic Sans MS" panose="030F0702030302020204" pitchFamily="66" charset="0"/>
                <a:ea typeface="Calibri"/>
                <a:cs typeface="Times New Roman"/>
              </a:rPr>
              <a:t>&amp; other sustainability objectives, is severely lacking in the metropolitan region where it has the most potential benefit. This cannot be corrected through transportation projects, without adapting the land use pattern.</a:t>
            </a:r>
          </a:p>
          <a:p>
            <a:endParaRPr lang="en-US" sz="1800" dirty="0">
              <a:solidFill>
                <a:prstClr val="black"/>
              </a:solidFill>
              <a:latin typeface="Comic Sans MS" panose="030F0702030302020204" pitchFamily="66" charset="0"/>
              <a:ea typeface="Calibri"/>
              <a:cs typeface="Times New Roman"/>
            </a:endParaRPr>
          </a:p>
          <a:p>
            <a:r>
              <a:rPr lang="en-US" sz="1800" dirty="0" smtClean="0">
                <a:solidFill>
                  <a:prstClr val="black"/>
                </a:solidFill>
                <a:latin typeface="Comic Sans MS" panose="030F0702030302020204" pitchFamily="66" charset="0"/>
                <a:ea typeface="Calibri"/>
                <a:cs typeface="Times New Roman"/>
              </a:rPr>
              <a:t>Considerable </a:t>
            </a:r>
            <a:r>
              <a:rPr lang="en-US" sz="1800" dirty="0">
                <a:solidFill>
                  <a:prstClr val="black"/>
                </a:solidFill>
                <a:latin typeface="Comic Sans MS" panose="030F0702030302020204" pitchFamily="66" charset="0"/>
                <a:ea typeface="Calibri"/>
                <a:cs typeface="Times New Roman"/>
              </a:rPr>
              <a:t>CTP spending for </a:t>
            </a:r>
            <a:r>
              <a:rPr lang="en-US" sz="1800" dirty="0" smtClean="0">
                <a:solidFill>
                  <a:prstClr val="black"/>
                </a:solidFill>
                <a:latin typeface="Comic Sans MS" panose="030F0702030302020204" pitchFamily="66" charset="0"/>
                <a:ea typeface="Calibri"/>
                <a:cs typeface="Times New Roman"/>
              </a:rPr>
              <a:t>capacity improvements occurs outside PFAs in several regions &amp; statewide. But some of these projects undoubtedly connect PFAs.  </a:t>
            </a:r>
          </a:p>
          <a:p>
            <a:endParaRPr lang="en-US" sz="1800" dirty="0">
              <a:solidFill>
                <a:prstClr val="black"/>
              </a:solidFill>
              <a:latin typeface="Comic Sans MS" panose="030F0702030302020204" pitchFamily="66" charset="0"/>
              <a:ea typeface="Calibri"/>
              <a:cs typeface="Times New Roman"/>
            </a:endParaRPr>
          </a:p>
          <a:p>
            <a:r>
              <a:rPr lang="en-US" sz="1800" dirty="0" smtClean="0">
                <a:solidFill>
                  <a:prstClr val="black"/>
                </a:solidFill>
                <a:latin typeface="Comic Sans MS" panose="030F0702030302020204" pitchFamily="66" charset="0"/>
                <a:ea typeface="Calibri"/>
                <a:cs typeface="Times New Roman"/>
              </a:rPr>
              <a:t>Overall, infrastructure is supporting smart growth up to a point, but far more is needed if smart and sustainable growth and conservation are to be achieved.</a:t>
            </a:r>
            <a:endParaRPr lang="en-US" sz="1800" dirty="0">
              <a:solidFill>
                <a:prstClr val="black"/>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307766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83163"/>
          </a:xfrm>
        </p:spPr>
        <p:txBody>
          <a:bodyPr>
            <a:normAutofit lnSpcReduction="10000"/>
          </a:bodyPr>
          <a:lstStyle/>
          <a:p>
            <a:pPr lvl="0">
              <a:buFont typeface="Wingdings" panose="05000000000000000000" pitchFamily="2" charset="2"/>
              <a:buChar char="Ø"/>
            </a:pPr>
            <a:r>
              <a:rPr lang="en-US" dirty="0" smtClean="0"/>
              <a:t>For first Development objective only</a:t>
            </a:r>
          </a:p>
          <a:p>
            <a:pPr lvl="1"/>
            <a:r>
              <a:rPr lang="en-US" dirty="0" smtClean="0"/>
              <a:t>One composite indicator, implications</a:t>
            </a:r>
            <a:endParaRPr lang="en-US" dirty="0"/>
          </a:p>
          <a:p>
            <a:pPr lvl="1"/>
            <a:r>
              <a:rPr lang="en-US" dirty="0" smtClean="0"/>
              <a:t>All component indicators &amp; measures of progress</a:t>
            </a:r>
            <a:endParaRPr lang="en-US" dirty="0"/>
          </a:p>
          <a:p>
            <a:pPr lvl="0">
              <a:buFont typeface="Wingdings" panose="05000000000000000000" pitchFamily="2" charset="2"/>
              <a:buChar char="Ø"/>
            </a:pPr>
            <a:r>
              <a:rPr lang="en-US" dirty="0" smtClean="0"/>
              <a:t>All other objectives</a:t>
            </a:r>
            <a:endParaRPr lang="en-US" dirty="0"/>
          </a:p>
          <a:p>
            <a:pPr lvl="1"/>
            <a:r>
              <a:rPr lang="en-US" dirty="0" smtClean="0"/>
              <a:t>Composite/1 </a:t>
            </a:r>
            <a:r>
              <a:rPr lang="en-US" dirty="0"/>
              <a:t>or </a:t>
            </a:r>
            <a:r>
              <a:rPr lang="en-US" dirty="0" smtClean="0"/>
              <a:t>2 indicators only</a:t>
            </a:r>
            <a:endParaRPr lang="en-US" dirty="0"/>
          </a:p>
          <a:p>
            <a:pPr lvl="1"/>
            <a:r>
              <a:rPr lang="en-US" dirty="0"/>
              <a:t>Component indicators &amp; measures of progress in “Appendix</a:t>
            </a:r>
            <a:r>
              <a:rPr lang="en-US" dirty="0" smtClean="0"/>
              <a:t>”</a:t>
            </a:r>
          </a:p>
          <a:p>
            <a:pPr>
              <a:buFont typeface="Wingdings" panose="05000000000000000000" pitchFamily="2" charset="2"/>
              <a:buChar char="Ø"/>
            </a:pPr>
            <a:r>
              <a:rPr lang="en-US" dirty="0" smtClean="0"/>
              <a:t>Solicit input on objectives, indicators, benchmarks, </a:t>
            </a:r>
            <a:endParaRPr lang="en-US" dirty="0"/>
          </a:p>
        </p:txBody>
      </p:sp>
      <p:sp>
        <p:nvSpPr>
          <p:cNvPr id="3" name="Title 2"/>
          <p:cNvSpPr>
            <a:spLocks noGrp="1"/>
          </p:cNvSpPr>
          <p:nvPr>
            <p:ph type="title"/>
          </p:nvPr>
        </p:nvSpPr>
        <p:spPr>
          <a:xfrm>
            <a:off x="457200" y="152400"/>
            <a:ext cx="8229600" cy="868362"/>
          </a:xfrm>
        </p:spPr>
        <p:txBody>
          <a:bodyPr>
            <a:normAutofit/>
          </a:bodyPr>
          <a:lstStyle/>
          <a:p>
            <a:r>
              <a:rPr lang="en-US" dirty="0" smtClean="0"/>
              <a:t>Approach for Today</a:t>
            </a:r>
            <a:endParaRPr lang="en-US" dirty="0"/>
          </a:p>
        </p:txBody>
      </p:sp>
    </p:spTree>
    <p:extLst>
      <p:ext uri="{BB962C8B-B14F-4D97-AF65-F5344CB8AC3E}">
        <p14:creationId xmlns:p14="http://schemas.microsoft.com/office/powerpoint/2010/main" val="1184489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b="1" dirty="0">
                <a:solidFill>
                  <a:srgbClr val="C00000"/>
                </a:solidFill>
                <a:latin typeface="Comic Sans MS" panose="030F0702030302020204" pitchFamily="66" charset="0"/>
              </a:rPr>
              <a:t>Accommodate the vast majority of development in Priority Funding Areas (PFAs), and minimize </a:t>
            </a:r>
            <a:r>
              <a:rPr lang="en-US" b="1" dirty="0" smtClean="0">
                <a:solidFill>
                  <a:srgbClr val="C00000"/>
                </a:solidFill>
                <a:latin typeface="Comic Sans MS" panose="030F0702030302020204" pitchFamily="66" charset="0"/>
              </a:rPr>
              <a:t>development pressure on </a:t>
            </a:r>
            <a:r>
              <a:rPr lang="en-US" b="1" dirty="0">
                <a:solidFill>
                  <a:srgbClr val="C00000"/>
                </a:solidFill>
                <a:latin typeface="Comic Sans MS" panose="030F0702030302020204" pitchFamily="66" charset="0"/>
              </a:rPr>
              <a:t>resource and environmentally sensitive </a:t>
            </a:r>
            <a:r>
              <a:rPr lang="en-US" b="1" dirty="0" smtClean="0">
                <a:solidFill>
                  <a:srgbClr val="C00000"/>
                </a:solidFill>
                <a:latin typeface="Comic Sans MS" panose="030F0702030302020204" pitchFamily="66" charset="0"/>
              </a:rPr>
              <a:t>lands</a:t>
            </a:r>
          </a:p>
          <a:p>
            <a:pPr lvl="0"/>
            <a:r>
              <a:rPr lang="en-US" dirty="0">
                <a:latin typeface="Comic Sans MS" panose="030F0702030302020204" pitchFamily="66" charset="0"/>
              </a:rPr>
              <a:t>Accommodate mixed uses in a walkable environment within </a:t>
            </a:r>
            <a:r>
              <a:rPr lang="en-US" dirty="0" smtClean="0">
                <a:latin typeface="Comic Sans MS" panose="030F0702030302020204" pitchFamily="66" charset="0"/>
              </a:rPr>
              <a:t>PFAs</a:t>
            </a:r>
          </a:p>
          <a:p>
            <a:pPr lvl="0"/>
            <a:r>
              <a:rPr lang="en-US" dirty="0">
                <a:latin typeface="Comic Sans MS" panose="030F0702030302020204" pitchFamily="66" charset="0"/>
              </a:rPr>
              <a:t>PFAs provide a range of housing types, densities, sizes and values and accommodate </a:t>
            </a:r>
            <a:r>
              <a:rPr lang="en-US" dirty="0" smtClean="0">
                <a:latin typeface="Comic Sans MS" panose="030F0702030302020204" pitchFamily="66" charset="0"/>
              </a:rPr>
              <a:t>socio-economically </a:t>
            </a:r>
            <a:r>
              <a:rPr lang="en-US" dirty="0">
                <a:latin typeface="Comic Sans MS" panose="030F0702030302020204" pitchFamily="66" charset="0"/>
              </a:rPr>
              <a:t>diverse population</a:t>
            </a:r>
          </a:p>
        </p:txBody>
      </p:sp>
      <p:sp>
        <p:nvSpPr>
          <p:cNvPr id="3" name="Title 2"/>
          <p:cNvSpPr>
            <a:spLocks noGrp="1"/>
          </p:cNvSpPr>
          <p:nvPr>
            <p:ph type="title"/>
          </p:nvPr>
        </p:nvSpPr>
        <p:spPr/>
        <p:txBody>
          <a:bodyPr>
            <a:noAutofit/>
          </a:bodyPr>
          <a:lstStyle/>
          <a:p>
            <a:r>
              <a:rPr lang="en-US" sz="3200" dirty="0"/>
              <a:t>D</a:t>
            </a:r>
            <a:r>
              <a:rPr lang="en-US" sz="3200" dirty="0" smtClean="0"/>
              <a:t>evelopment </a:t>
            </a:r>
            <a:r>
              <a:rPr lang="en-US" sz="3200" dirty="0"/>
              <a:t>Objectives:</a:t>
            </a:r>
          </a:p>
        </p:txBody>
      </p:sp>
    </p:spTree>
    <p:extLst>
      <p:ext uri="{BB962C8B-B14F-4D97-AF65-F5344CB8AC3E}">
        <p14:creationId xmlns:p14="http://schemas.microsoft.com/office/powerpoint/2010/main" val="52070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11.xml><?xml version="1.0" encoding="utf-8"?>
<a:theme xmlns:a="http://schemas.openxmlformats.org/drawingml/2006/main" name="8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12.xml><?xml version="1.0" encoding="utf-8"?>
<a:theme xmlns:a="http://schemas.openxmlformats.org/drawingml/2006/main" name="9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13.xml><?xml version="1.0" encoding="utf-8"?>
<a:theme xmlns:a="http://schemas.openxmlformats.org/drawingml/2006/main" name="10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14.xml><?xml version="1.0" encoding="utf-8"?>
<a:theme xmlns:a="http://schemas.openxmlformats.org/drawingml/2006/main" name="11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15.xml><?xml version="1.0" encoding="utf-8"?>
<a:theme xmlns:a="http://schemas.openxmlformats.org/drawingml/2006/main" name="13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16.xml><?xml version="1.0" encoding="utf-8"?>
<a:theme xmlns:a="http://schemas.openxmlformats.org/drawingml/2006/main" name="12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17.xml><?xml version="1.0" encoding="utf-8"?>
<a:theme xmlns:a="http://schemas.openxmlformats.org/drawingml/2006/main" name="14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21.xml><?xml version="1.0" encoding="utf-8"?>
<a:theme xmlns:a="http://schemas.openxmlformats.org/drawingml/2006/main" name="17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22.xml><?xml version="1.0" encoding="utf-8"?>
<a:theme xmlns:a="http://schemas.openxmlformats.org/drawingml/2006/main" name="18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23.xml><?xml version="1.0" encoding="utf-8"?>
<a:theme xmlns:a="http://schemas.openxmlformats.org/drawingml/2006/main" name="19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24.xml><?xml version="1.0" encoding="utf-8"?>
<a:theme xmlns:a="http://schemas.openxmlformats.org/drawingml/2006/main" name="20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4.xml><?xml version="1.0" encoding="utf-8"?>
<a:theme xmlns:a="http://schemas.openxmlformats.org/drawingml/2006/main" name="1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5.xml><?xml version="1.0" encoding="utf-8"?>
<a:theme xmlns:a="http://schemas.openxmlformats.org/drawingml/2006/main" name="2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6.xml><?xml version="1.0" encoding="utf-8"?>
<a:theme xmlns:a="http://schemas.openxmlformats.org/drawingml/2006/main" name="4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7.xml><?xml version="1.0" encoding="utf-8"?>
<a:theme xmlns:a="http://schemas.openxmlformats.org/drawingml/2006/main" name="3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8.xml><?xml version="1.0" encoding="utf-8"?>
<a:theme xmlns:a="http://schemas.openxmlformats.org/drawingml/2006/main" name="5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9.xml><?xml version="1.0" encoding="utf-8"?>
<a:theme xmlns:a="http://schemas.openxmlformats.org/drawingml/2006/main" name="6_MDP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F2A99C30B7CF46B4E8F9C8BEA620B2" ma:contentTypeVersion="15" ma:contentTypeDescription="Create a new document." ma:contentTypeScope="" ma:versionID="a27730762596a36d7d13e7d97f47759c">
  <xsd:schema xmlns:xsd="http://www.w3.org/2001/XMLSchema" xmlns:xs="http://www.w3.org/2001/XMLSchema" xmlns:p="http://schemas.microsoft.com/office/2006/metadata/properties" xmlns:ns1="http://schemas.microsoft.com/sharepoint/v3" targetNamespace="http://schemas.microsoft.com/office/2006/metadata/properties" ma:root="true" ma:fieldsID="789afcfbbc3e7d90a66af169ba72170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3AE110-723E-47FA-B276-20EAC5338410}"/>
</file>

<file path=customXml/itemProps2.xml><?xml version="1.0" encoding="utf-8"?>
<ds:datastoreItem xmlns:ds="http://schemas.openxmlformats.org/officeDocument/2006/customXml" ds:itemID="{E72A63AA-1DBC-45D8-904C-0DEEB119FDEB}"/>
</file>

<file path=customXml/itemProps3.xml><?xml version="1.0" encoding="utf-8"?>
<ds:datastoreItem xmlns:ds="http://schemas.openxmlformats.org/officeDocument/2006/customXml" ds:itemID="{431D666A-ED7F-41BC-A41E-CAB1A53C2A58}"/>
</file>

<file path=docProps/app.xml><?xml version="1.0" encoding="utf-8"?>
<Properties xmlns="http://schemas.openxmlformats.org/officeDocument/2006/extended-properties" xmlns:vt="http://schemas.openxmlformats.org/officeDocument/2006/docPropsVTypes">
  <TotalTime>721</TotalTime>
  <Words>5508</Words>
  <Application>Microsoft Office PowerPoint</Application>
  <PresentationFormat>On-screen Show (4:3)</PresentationFormat>
  <Paragraphs>607</Paragraphs>
  <Slides>75</Slides>
  <Notes>45</Notes>
  <HiddenSlides>2</HiddenSlides>
  <MMClips>0</MMClips>
  <ScaleCrop>false</ScaleCrop>
  <HeadingPairs>
    <vt:vector size="4" baseType="variant">
      <vt:variant>
        <vt:lpstr>Theme</vt:lpstr>
      </vt:variant>
      <vt:variant>
        <vt:i4>24</vt:i4>
      </vt:variant>
      <vt:variant>
        <vt:lpstr>Slide Titles</vt:lpstr>
      </vt:variant>
      <vt:variant>
        <vt:i4>75</vt:i4>
      </vt:variant>
    </vt:vector>
  </HeadingPairs>
  <TitlesOfParts>
    <vt:vector size="99" baseType="lpstr">
      <vt:lpstr>Office Theme</vt:lpstr>
      <vt:lpstr>1_Office Theme</vt:lpstr>
      <vt:lpstr>MDPTheme</vt:lpstr>
      <vt:lpstr>1_MDPTheme</vt:lpstr>
      <vt:lpstr>2_MDPTheme</vt:lpstr>
      <vt:lpstr>4_MDPTheme</vt:lpstr>
      <vt:lpstr>3_MDPTheme</vt:lpstr>
      <vt:lpstr>5_MDPTheme</vt:lpstr>
      <vt:lpstr>6_MDPTheme</vt:lpstr>
      <vt:lpstr>7_MDPTheme</vt:lpstr>
      <vt:lpstr>8_MDPTheme</vt:lpstr>
      <vt:lpstr>9_MDPTheme</vt:lpstr>
      <vt:lpstr>10_MDPTheme</vt:lpstr>
      <vt:lpstr>11_MDPTheme</vt:lpstr>
      <vt:lpstr>13_MDPTheme</vt:lpstr>
      <vt:lpstr>12_MDPTheme</vt:lpstr>
      <vt:lpstr>14_MDPTheme</vt:lpstr>
      <vt:lpstr>2_Office Theme</vt:lpstr>
      <vt:lpstr>15_MDPTheme</vt:lpstr>
      <vt:lpstr>16_MDPTheme</vt:lpstr>
      <vt:lpstr>17_MDPTheme</vt:lpstr>
      <vt:lpstr>18_MDPTheme</vt:lpstr>
      <vt:lpstr>19_MDPTheme</vt:lpstr>
      <vt:lpstr>20_MDPTheme</vt:lpstr>
      <vt:lpstr>PowerPoint Presentation</vt:lpstr>
      <vt:lpstr>Agenda</vt:lpstr>
      <vt:lpstr>Background</vt:lpstr>
      <vt:lpstr>Purpose</vt:lpstr>
      <vt:lpstr>Screening Criteria</vt:lpstr>
      <vt:lpstr>Important Issues</vt:lpstr>
      <vt:lpstr>Sustainable Growth &amp; Conservation Indicators</vt:lpstr>
      <vt:lpstr>Approach for Today</vt:lpstr>
      <vt:lpstr>Development Objectives:</vt:lpstr>
      <vt:lpstr>Composite: Accommodate Development in PFAs Minimize Impacts to Resources &amp; Lands</vt:lpstr>
      <vt:lpstr>Composite: Accommodate Development in PFAs Minimize Impacts to Resources &amp; Lands</vt:lpstr>
      <vt:lpstr>Residential Development, 1999-2012  Parcels and Acres In and Outside PFAs* Maryland by Region</vt:lpstr>
      <vt:lpstr>Residential Development, 1999-2012  Parcels and Acres In and Outside PFAs* Maryland by Region</vt:lpstr>
      <vt:lpstr>Baltimore &amp; Capital Regions</vt:lpstr>
      <vt:lpstr>Baltimore &amp; Capital Regions</vt:lpstr>
      <vt:lpstr>Residential Development, 1999-2012 Parcels In &amp; Acres Outside PFAs*</vt:lpstr>
      <vt:lpstr>Residential Development, 1999-2012 Parcels In &amp; Acres Outside PFAs*</vt:lpstr>
      <vt:lpstr>Residential Development, 1999-2012 Parcels In &amp; Acres Outside PFAs*</vt:lpstr>
      <vt:lpstr>Residential Development, 1999-2012 Parcels In &amp; Acres Outside PFAs*</vt:lpstr>
      <vt:lpstr>Comparison: Percent of Residential Parcels versus Total Units* Built Inside PFAs, 2007-2012</vt:lpstr>
      <vt:lpstr>PowerPoint Presentation</vt:lpstr>
      <vt:lpstr>Measuring Progress, 1999-2012 Percent Total Residential Units Built in PFAs*</vt:lpstr>
      <vt:lpstr>Measuring Progress, 1999-2012 Percent Residential Units Built in PFAs*</vt:lpstr>
      <vt:lpstr>Commercial/Institutional Development, 2001-2012 Parcels &amp; Acres Developed Inside/Outside PFAs</vt:lpstr>
      <vt:lpstr>Commercial/Institutional Development, 2001-2012 Parcels &amp; Acres Developed Inside/Outside PFAs</vt:lpstr>
      <vt:lpstr>Development Objectives:</vt:lpstr>
      <vt:lpstr>Composite: Mixed Use - Walkable Environment in PFAs</vt:lpstr>
      <vt:lpstr>Composite: Mixed Use - Walkable Environment in PFAs</vt:lpstr>
      <vt:lpstr>Development Objectives:</vt:lpstr>
      <vt:lpstr>Composite: Accommodate Socio-economically Diverse Population</vt:lpstr>
      <vt:lpstr>Accommodate Socio-economically Diverse Population</vt:lpstr>
      <vt:lpstr>Agricultural &amp; Environmental Resource Objectives</vt:lpstr>
      <vt:lpstr>Agricultural &amp; Environmental Resource Objectives</vt:lpstr>
      <vt:lpstr>  Overall Stability* of Resource Lands, 2012    </vt:lpstr>
      <vt:lpstr>  Overall Stability of Resource Lands, 2012    </vt:lpstr>
      <vt:lpstr>  Overall Stability of Resource Lands*, 2012    </vt:lpstr>
      <vt:lpstr>  Overall Stability of Resource Lands, 2012    </vt:lpstr>
      <vt:lpstr>Socio-Economic Equity Objectives</vt:lpstr>
      <vt:lpstr>Socio-Economic Equity Objectives</vt:lpstr>
      <vt:lpstr>Composite: Lower income households Have access to Affordable housing, Housing + Transportation, &amp; Rent*</vt:lpstr>
      <vt:lpstr>Composite: Lower income households Have access to Affordable housing, Housing + Transportation, &amp; Rent*</vt:lpstr>
      <vt:lpstr>Socio-Economic Equity Objectives</vt:lpstr>
      <vt:lpstr>Concentrations of Vulnerable Population, 2012</vt:lpstr>
      <vt:lpstr>Concentrations of Vulnerable Population, 2012</vt:lpstr>
      <vt:lpstr>Sustainable Transportation - Land Use Objectives</vt:lpstr>
      <vt:lpstr>Transportation – Land Use Objectives</vt:lpstr>
      <vt:lpstr>Composite: Transportation – Land Use Objective</vt:lpstr>
      <vt:lpstr>Transportation – Land Use</vt:lpstr>
      <vt:lpstr>Economic Development Objectives</vt:lpstr>
      <vt:lpstr>Economic Development Objectives</vt:lpstr>
      <vt:lpstr>Average Assessed Value of Real Estate Properties, 2001- 2011* </vt:lpstr>
      <vt:lpstr>Aggregate Improvement to Land Value Ratios by Region 2012 Values of Improved Commercial Parcels During 3 Periods of Time*</vt:lpstr>
      <vt:lpstr>Median Improvement to Land Value Ratios by Region 2012 Values of Commercial Parcels Improved During 3 Periods of Time *</vt:lpstr>
      <vt:lpstr>PowerPoint Presentation</vt:lpstr>
      <vt:lpstr>Economic Development Objectives</vt:lpstr>
      <vt:lpstr>Percent Change in Number of Jobs in PFAs 2010-2011 </vt:lpstr>
      <vt:lpstr>Percent Change in Number of Jobs in PFAs 2010-2011 </vt:lpstr>
      <vt:lpstr>Economic Development Objectives</vt:lpstr>
      <vt:lpstr>Housing + Transportation Costs in PFAs, Cost Above Affordability Standard for Single Professionals* </vt:lpstr>
      <vt:lpstr>Housing + Transportation Costs in PFAs, Cost Above Affordability Standard for Two Income Households* </vt:lpstr>
      <vt:lpstr>PowerPoint Presentation</vt:lpstr>
      <vt:lpstr>Economic Development Objectives</vt:lpstr>
      <vt:lpstr>Job/ Workforce Balance For PFA Residents, By Region*</vt:lpstr>
      <vt:lpstr>Job/ Workforce Balance For PFA Residents, By Region*</vt:lpstr>
      <vt:lpstr>Economic Development Objectives</vt:lpstr>
      <vt:lpstr>Waste Water Treatment Plant Capacity </vt:lpstr>
      <vt:lpstr>Transit-Based Job Accessibility from PFAs in 45 minutes (as % of jobs accessible by auto alone)*</vt:lpstr>
      <vt:lpstr>Consolidated Transportation Plan Funding* </vt:lpstr>
      <vt:lpstr>PowerPoint Presentation</vt:lpstr>
      <vt:lpstr>Economic Development Objectives</vt:lpstr>
      <vt:lpstr>Average Farm Real Estate Value and Size</vt:lpstr>
      <vt:lpstr>Cash Rents Paid for Crop and Pasture Land</vt:lpstr>
      <vt:lpstr>Cash Receipts by Commodity Group</vt:lpstr>
      <vt:lpstr>Personal Income by Resource Sector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Tassone</dc:creator>
  <cp:lastModifiedBy>White, Donna</cp:lastModifiedBy>
  <cp:revision>61</cp:revision>
  <dcterms:created xsi:type="dcterms:W3CDTF">2014-09-17T20:01:37Z</dcterms:created>
  <dcterms:modified xsi:type="dcterms:W3CDTF">2016-08-16T14:37:24Z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0x0101002EF2A99C30B7CF46B4E8F9C8BEA620B2</vt:lpwstr>
  </property>
  <property fmtid="{D5CDD505-2E9C-101B-9397-08002B2CF9AE}" pid="4" name="PublishingRollupImage">
    <vt:lpwstr/>
  </property>
  <property fmtid="{D5CDD505-2E9C-101B-9397-08002B2CF9AE}" pid="5" name="PublishingContactEmail">
    <vt:lpwstr/>
  </property>
  <property fmtid="{D5CDD505-2E9C-101B-9397-08002B2CF9AE}" pid="6" name="PublishingContactPicture">
    <vt:lpwstr/>
  </property>
  <property fmtid="{D5CDD505-2E9C-101B-9397-08002B2CF9AE}" pid="7" name="PublishingContactName">
    <vt:lpwstr/>
  </property>
  <property fmtid="{D5CDD505-2E9C-101B-9397-08002B2CF9AE}" pid="8" name="Comments">
    <vt:lpwstr/>
  </property>
  <property fmtid="{D5CDD505-2E9C-101B-9397-08002B2CF9AE}" pid="9" name="PublishingPageLayout">
    <vt:lpwstr/>
  </property>
  <property fmtid="{D5CDD505-2E9C-101B-9397-08002B2CF9AE}" pid="10" name="Audience">
    <vt:lpwstr/>
  </property>
</Properties>
</file>