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</p:sldMasterIdLst>
  <p:notesMasterIdLst>
    <p:notesMasterId r:id="rId21"/>
  </p:notesMasterIdLst>
  <p:handoutMasterIdLst>
    <p:handoutMasterId r:id="rId22"/>
  </p:handoutMasterIdLst>
  <p:sldIdLst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4" r:id="rId19"/>
    <p:sldId id="355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BE"/>
    <a:srgbClr val="E31837"/>
    <a:srgbClr val="A9C398"/>
    <a:srgbClr val="2A417E"/>
    <a:srgbClr val="8C191B"/>
    <a:srgbClr val="D2DBB4"/>
    <a:srgbClr val="D9C67E"/>
    <a:srgbClr val="FFD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018" autoAdjust="0"/>
  </p:normalViewPr>
  <p:slideViewPr>
    <p:cSldViewPr showGuides="1">
      <p:cViewPr>
        <p:scale>
          <a:sx n="100" d="100"/>
          <a:sy n="100" d="100"/>
        </p:scale>
        <p:origin x="-60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 Charts'!$AD$126:$AD$132</c:f>
              <c:strCache>
                <c:ptCount val="7"/>
                <c:pt idx="0">
                  <c:v>White Alone</c:v>
                </c:pt>
                <c:pt idx="1">
                  <c:v>American Indian and Alaska Native Alone</c:v>
                </c:pt>
                <c:pt idx="2">
                  <c:v>Nat Hawaiian &amp; Other Pac Islander Alone</c:v>
                </c:pt>
                <c:pt idx="3">
                  <c:v>Two or More Races</c:v>
                </c:pt>
                <c:pt idx="4">
                  <c:v>Asian Alone</c:v>
                </c:pt>
                <c:pt idx="5">
                  <c:v>Black or African American Alone</c:v>
                </c:pt>
                <c:pt idx="6">
                  <c:v>Hispanic</c:v>
                </c:pt>
              </c:strCache>
            </c:strRef>
          </c:cat>
          <c:val>
            <c:numRef>
              <c:f>'For Charts'!$AE$126:$AE$132</c:f>
              <c:numCache>
                <c:formatCode>#,##0</c:formatCode>
                <c:ptCount val="7"/>
                <c:pt idx="0">
                  <c:v>-155887</c:v>
                </c:pt>
                <c:pt idx="1">
                  <c:v>836</c:v>
                </c:pt>
                <c:pt idx="2">
                  <c:v>1019</c:v>
                </c:pt>
                <c:pt idx="3">
                  <c:v>71277</c:v>
                </c:pt>
                <c:pt idx="4">
                  <c:v>159655</c:v>
                </c:pt>
                <c:pt idx="5">
                  <c:v>273536</c:v>
                </c:pt>
                <c:pt idx="6">
                  <c:v>329455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985920"/>
        <c:axId val="44131072"/>
      </c:barChart>
      <c:catAx>
        <c:axId val="4398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44131072"/>
        <c:crosses val="autoZero"/>
        <c:auto val="1"/>
        <c:lblAlgn val="ctr"/>
        <c:lblOffset val="100"/>
        <c:noMultiLvlLbl val="0"/>
      </c:catAx>
      <c:valAx>
        <c:axId val="44131072"/>
        <c:scaling>
          <c:orientation val="minMax"/>
          <c:min val="-250000"/>
        </c:scaling>
        <c:delete val="1"/>
        <c:axPos val="b"/>
        <c:numFmt formatCode="#,##0" sourceLinked="1"/>
        <c:majorTickMark val="out"/>
        <c:minorTickMark val="none"/>
        <c:tickLblPos val="nextTo"/>
        <c:crossAx val="4398592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 Charts'!$AD$136:$AD$142</c:f>
              <c:strCache>
                <c:ptCount val="7"/>
                <c:pt idx="0">
                  <c:v>White Alone</c:v>
                </c:pt>
                <c:pt idx="1">
                  <c:v>American Indian and Alaska Native Alone</c:v>
                </c:pt>
                <c:pt idx="2">
                  <c:v>Black or African American Alone</c:v>
                </c:pt>
                <c:pt idx="3">
                  <c:v>Nat Hawaiian &amp; Other Pac Islander Alone</c:v>
                </c:pt>
                <c:pt idx="4">
                  <c:v>Asian Alone</c:v>
                </c:pt>
                <c:pt idx="5">
                  <c:v>Two or More Races</c:v>
                </c:pt>
                <c:pt idx="6">
                  <c:v>Hispanic</c:v>
                </c:pt>
              </c:strCache>
            </c:strRef>
          </c:cat>
          <c:val>
            <c:numRef>
              <c:f>'For Charts'!$AF$136:$AF$142</c:f>
              <c:numCache>
                <c:formatCode>0.0%</c:formatCode>
                <c:ptCount val="7"/>
                <c:pt idx="0">
                  <c:v>-4.7230026380124045E-2</c:v>
                </c:pt>
                <c:pt idx="1">
                  <c:v>6.1155815654718358E-2</c:v>
                </c:pt>
                <c:pt idx="2">
                  <c:v>0.18533404521149013</c:v>
                </c:pt>
                <c:pt idx="3">
                  <c:v>0.50246548323471396</c:v>
                </c:pt>
                <c:pt idx="4">
                  <c:v>0.7464001870032726</c:v>
                </c:pt>
                <c:pt idx="5">
                  <c:v>1.1403772618914292</c:v>
                </c:pt>
                <c:pt idx="6">
                  <c:v>1.4455106267221256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176512"/>
        <c:axId val="44178048"/>
      </c:barChart>
      <c:catAx>
        <c:axId val="4417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44178048"/>
        <c:crosses val="autoZero"/>
        <c:auto val="1"/>
        <c:lblAlgn val="ctr"/>
        <c:lblOffset val="100"/>
        <c:noMultiLvlLbl val="0"/>
      </c:catAx>
      <c:valAx>
        <c:axId val="4417804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4417651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5280937105084"/>
          <c:y val="3.4209294243015245E-3"/>
          <c:w val="0.83977046271993783"/>
          <c:h val="0.9297042419480672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2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'For Charts'!$A$39:$A$63</c:f>
              <c:strCache>
                <c:ptCount val="25"/>
                <c:pt idx="0">
                  <c:v>Garrett</c:v>
                </c:pt>
                <c:pt idx="1">
                  <c:v>Allegany </c:v>
                </c:pt>
                <c:pt idx="2">
                  <c:v>Carroll</c:v>
                </c:pt>
                <c:pt idx="3">
                  <c:v>Calvert</c:v>
                </c:pt>
                <c:pt idx="4">
                  <c:v>Queen Anne's</c:v>
                </c:pt>
                <c:pt idx="5">
                  <c:v>Worcester</c:v>
                </c:pt>
                <c:pt idx="6">
                  <c:v>Somerset</c:v>
                </c:pt>
                <c:pt idx="7">
                  <c:v>Cecil</c:v>
                </c:pt>
                <c:pt idx="8">
                  <c:v>Washington</c:v>
                </c:pt>
                <c:pt idx="9">
                  <c:v>Harford</c:v>
                </c:pt>
                <c:pt idx="10">
                  <c:v>Dorchester</c:v>
                </c:pt>
                <c:pt idx="11">
                  <c:v>St. Mary's</c:v>
                </c:pt>
                <c:pt idx="12">
                  <c:v>Kent</c:v>
                </c:pt>
                <c:pt idx="13">
                  <c:v>Baltimore City </c:v>
                </c:pt>
                <c:pt idx="14">
                  <c:v>Baltimore Co.</c:v>
                </c:pt>
                <c:pt idx="15">
                  <c:v>Charles</c:v>
                </c:pt>
                <c:pt idx="16">
                  <c:v>Wicomico</c:v>
                </c:pt>
                <c:pt idx="17">
                  <c:v>Caroline</c:v>
                </c:pt>
                <c:pt idx="18">
                  <c:v>Talbot</c:v>
                </c:pt>
                <c:pt idx="19">
                  <c:v>Howard</c:v>
                </c:pt>
                <c:pt idx="20">
                  <c:v>Anne Arundel</c:v>
                </c:pt>
                <c:pt idx="21">
                  <c:v>Frederick</c:v>
                </c:pt>
                <c:pt idx="22">
                  <c:v>Maryland</c:v>
                </c:pt>
                <c:pt idx="23">
                  <c:v>Prince George's</c:v>
                </c:pt>
                <c:pt idx="24">
                  <c:v>Montgomery</c:v>
                </c:pt>
              </c:strCache>
            </c:strRef>
          </c:cat>
          <c:val>
            <c:numRef>
              <c:f>'For Charts'!$B$39:$B$63</c:f>
              <c:numCache>
                <c:formatCode>0.0%</c:formatCode>
                <c:ptCount val="25"/>
                <c:pt idx="0">
                  <c:v>8.6825847386875939E-3</c:v>
                </c:pt>
                <c:pt idx="1">
                  <c:v>1.554579249746536E-2</c:v>
                </c:pt>
                <c:pt idx="2">
                  <c:v>2.7956989247311829E-2</c:v>
                </c:pt>
                <c:pt idx="3">
                  <c:v>3.1293501865359986E-2</c:v>
                </c:pt>
                <c:pt idx="4">
                  <c:v>3.2824112303881089E-2</c:v>
                </c:pt>
                <c:pt idx="5">
                  <c:v>3.3165244375484869E-2</c:v>
                </c:pt>
                <c:pt idx="6">
                  <c:v>3.588471082267608E-2</c:v>
                </c:pt>
                <c:pt idx="7">
                  <c:v>3.7817396002160997E-2</c:v>
                </c:pt>
                <c:pt idx="8">
                  <c:v>3.8579055165698553E-2</c:v>
                </c:pt>
                <c:pt idx="9">
                  <c:v>3.8745313066967706E-2</c:v>
                </c:pt>
                <c:pt idx="10">
                  <c:v>4.0318871684807606E-2</c:v>
                </c:pt>
                <c:pt idx="11">
                  <c:v>4.2868996035770261E-2</c:v>
                </c:pt>
                <c:pt idx="12">
                  <c:v>4.3717212090931802E-2</c:v>
                </c:pt>
                <c:pt idx="13">
                  <c:v>4.4594790042907423E-2</c:v>
                </c:pt>
                <c:pt idx="14">
                  <c:v>4.6262779435503595E-2</c:v>
                </c:pt>
                <c:pt idx="15">
                  <c:v>4.7992845786963431E-2</c:v>
                </c:pt>
                <c:pt idx="16">
                  <c:v>4.876712328767123E-2</c:v>
                </c:pt>
                <c:pt idx="17">
                  <c:v>5.8608058608058608E-2</c:v>
                </c:pt>
                <c:pt idx="18">
                  <c:v>5.8846813563794696E-2</c:v>
                </c:pt>
                <c:pt idx="19">
                  <c:v>6.1299161292478366E-2</c:v>
                </c:pt>
                <c:pt idx="20">
                  <c:v>6.6630926636015053E-2</c:v>
                </c:pt>
                <c:pt idx="21">
                  <c:v>7.8619046623895003E-2</c:v>
                </c:pt>
                <c:pt idx="22">
                  <c:v>8.7592362832542292E-2</c:v>
                </c:pt>
                <c:pt idx="23">
                  <c:v>0.15874836821076782</c:v>
                </c:pt>
                <c:pt idx="24">
                  <c:v>0.17948233234005084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692608"/>
        <c:axId val="44694144"/>
      </c:barChart>
      <c:catAx>
        <c:axId val="446926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4694144"/>
        <c:crosses val="autoZero"/>
        <c:auto val="1"/>
        <c:lblAlgn val="ctr"/>
        <c:lblOffset val="100"/>
        <c:noMultiLvlLbl val="0"/>
      </c:catAx>
      <c:valAx>
        <c:axId val="4469414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4469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00632228382659E-2"/>
          <c:y val="1.7720648622182728E-2"/>
          <c:w val="0.93477669167388855"/>
          <c:h val="0.926013756630356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Sheet1!$A$401:$A$404</c:f>
              <c:strCache>
                <c:ptCount val="4"/>
                <c:pt idx="0">
                  <c:v>     White Alone</c:v>
                </c:pt>
                <c:pt idx="1">
                  <c:v>     Asian Alone</c:v>
                </c:pt>
                <c:pt idx="2">
                  <c:v>     Black or African American Alone</c:v>
                </c:pt>
                <c:pt idx="3">
                  <c:v>  Hispanic or Latino</c:v>
                </c:pt>
              </c:strCache>
            </c:strRef>
          </c:cat>
          <c:val>
            <c:numRef>
              <c:f>Sheet1!$B$401:$B$404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Sheet1!$A$401:$A$404</c:f>
              <c:strCache>
                <c:ptCount val="4"/>
                <c:pt idx="0">
                  <c:v>     White Alone</c:v>
                </c:pt>
                <c:pt idx="1">
                  <c:v>     Asian Alone</c:v>
                </c:pt>
                <c:pt idx="2">
                  <c:v>     Black or African American Alone</c:v>
                </c:pt>
                <c:pt idx="3">
                  <c:v>  Hispanic or Latino</c:v>
                </c:pt>
              </c:strCache>
            </c:strRef>
          </c:cat>
          <c:val>
            <c:numRef>
              <c:f>Sheet1!$C$401:$C$404</c:f>
              <c:numCache>
                <c:formatCode>0.0%</c:formatCode>
                <c:ptCount val="4"/>
                <c:pt idx="0">
                  <c:v>0.1936935013168197</c:v>
                </c:pt>
                <c:pt idx="1">
                  <c:v>0.21744204475052947</c:v>
                </c:pt>
                <c:pt idx="2">
                  <c:v>0.24839039688484599</c:v>
                </c:pt>
                <c:pt idx="3">
                  <c:v>0.31968587910223473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61"/>
        <c:axId val="44745856"/>
        <c:axId val="44747392"/>
      </c:barChart>
      <c:catAx>
        <c:axId val="44745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4747392"/>
        <c:crosses val="autoZero"/>
        <c:auto val="1"/>
        <c:lblAlgn val="ctr"/>
        <c:lblOffset val="100"/>
        <c:noMultiLvlLbl val="0"/>
      </c:catAx>
      <c:valAx>
        <c:axId val="4474739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4474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5280937105084"/>
          <c:y val="3.5632195844287726E-3"/>
          <c:w val="0.83585848643919514"/>
          <c:h val="0.929704241948067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Sheet2!$A$123:$A$147</c:f>
              <c:strCache>
                <c:ptCount val="25"/>
                <c:pt idx="0">
                  <c:v>Caroline</c:v>
                </c:pt>
                <c:pt idx="1">
                  <c:v>Dorchester</c:v>
                </c:pt>
                <c:pt idx="2">
                  <c:v>Prince George's</c:v>
                </c:pt>
                <c:pt idx="3">
                  <c:v>Kent</c:v>
                </c:pt>
                <c:pt idx="4">
                  <c:v>Wicomico</c:v>
                </c:pt>
                <c:pt idx="5">
                  <c:v>Somerset</c:v>
                </c:pt>
                <c:pt idx="6">
                  <c:v>Montgomery</c:v>
                </c:pt>
                <c:pt idx="7">
                  <c:v>Maryland</c:v>
                </c:pt>
                <c:pt idx="8">
                  <c:v>Baltimore City </c:v>
                </c:pt>
                <c:pt idx="9">
                  <c:v>Talbot</c:v>
                </c:pt>
                <c:pt idx="10">
                  <c:v>Frederick</c:v>
                </c:pt>
                <c:pt idx="11">
                  <c:v>Baltimore Co.</c:v>
                </c:pt>
                <c:pt idx="12">
                  <c:v>Anne Arundel</c:v>
                </c:pt>
                <c:pt idx="13">
                  <c:v>Worcester</c:v>
                </c:pt>
                <c:pt idx="14">
                  <c:v>Howard</c:v>
                </c:pt>
                <c:pt idx="15">
                  <c:v>Queen Anne's</c:v>
                </c:pt>
                <c:pt idx="16">
                  <c:v>Washington</c:v>
                </c:pt>
                <c:pt idx="17">
                  <c:v>Allegany </c:v>
                </c:pt>
                <c:pt idx="18">
                  <c:v>Charles</c:v>
                </c:pt>
                <c:pt idx="19">
                  <c:v>Carroll</c:v>
                </c:pt>
                <c:pt idx="20">
                  <c:v>St. Mary's</c:v>
                </c:pt>
                <c:pt idx="21">
                  <c:v>Cecil</c:v>
                </c:pt>
                <c:pt idx="22">
                  <c:v>Calvert</c:v>
                </c:pt>
                <c:pt idx="23">
                  <c:v>Harford</c:v>
                </c:pt>
                <c:pt idx="24">
                  <c:v>Garrett</c:v>
                </c:pt>
              </c:strCache>
            </c:strRef>
          </c:cat>
          <c:val>
            <c:numRef>
              <c:f>Sheet2!$B$123:$B$147</c:f>
              <c:numCache>
                <c:formatCode>0.0%</c:formatCode>
                <c:ptCount val="25"/>
                <c:pt idx="0">
                  <c:v>0.25333333333333335</c:v>
                </c:pt>
                <c:pt idx="1">
                  <c:v>0.32335329341317365</c:v>
                </c:pt>
                <c:pt idx="2">
                  <c:v>0.35511971206509835</c:v>
                </c:pt>
                <c:pt idx="3">
                  <c:v>0.39455782312925169</c:v>
                </c:pt>
                <c:pt idx="4">
                  <c:v>0.44920634920634922</c:v>
                </c:pt>
                <c:pt idx="5">
                  <c:v>0.48550724637681159</c:v>
                </c:pt>
                <c:pt idx="6">
                  <c:v>0.49457838503395957</c:v>
                </c:pt>
                <c:pt idx="7">
                  <c:v>0.49620213478502517</c:v>
                </c:pt>
                <c:pt idx="8">
                  <c:v>0.5074626865671642</c:v>
                </c:pt>
                <c:pt idx="9">
                  <c:v>0.53793103448275859</c:v>
                </c:pt>
                <c:pt idx="10">
                  <c:v>0.55514403292181069</c:v>
                </c:pt>
                <c:pt idx="11">
                  <c:v>0.55732801595214354</c:v>
                </c:pt>
                <c:pt idx="12">
                  <c:v>0.58511300020733981</c:v>
                </c:pt>
                <c:pt idx="13">
                  <c:v>0.62770562770562766</c:v>
                </c:pt>
                <c:pt idx="14">
                  <c:v>0.65316246382802812</c:v>
                </c:pt>
                <c:pt idx="15">
                  <c:v>0.65671641791044777</c:v>
                </c:pt>
                <c:pt idx="16">
                  <c:v>0.72727272727272729</c:v>
                </c:pt>
                <c:pt idx="17">
                  <c:v>0.72928176795580113</c:v>
                </c:pt>
                <c:pt idx="18">
                  <c:v>0.75477707006369432</c:v>
                </c:pt>
                <c:pt idx="19">
                  <c:v>0.76771004942339371</c:v>
                </c:pt>
                <c:pt idx="20">
                  <c:v>0.78631051752921532</c:v>
                </c:pt>
                <c:pt idx="21">
                  <c:v>0.8100208768267223</c:v>
                </c:pt>
                <c:pt idx="22">
                  <c:v>0.83667621776504297</c:v>
                </c:pt>
                <c:pt idx="23">
                  <c:v>0.83733974358974361</c:v>
                </c:pt>
                <c:pt idx="24">
                  <c:v>0.88235294117647056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772736"/>
        <c:axId val="44901504"/>
      </c:barChart>
      <c:catAx>
        <c:axId val="447727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4901504"/>
        <c:crosses val="autoZero"/>
        <c:auto val="1"/>
        <c:lblAlgn val="ctr"/>
        <c:lblOffset val="100"/>
        <c:noMultiLvlLbl val="0"/>
      </c:catAx>
      <c:valAx>
        <c:axId val="44901504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4477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5280937105084"/>
          <c:y val="1.6836195965366927E-2"/>
          <c:w val="0.84563089336055219"/>
          <c:h val="0.912868045982700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Hispanic!$A$61:$A$85</c:f>
              <c:strCache>
                <c:ptCount val="25"/>
                <c:pt idx="0">
                  <c:v>Garrett</c:v>
                </c:pt>
                <c:pt idx="1">
                  <c:v>Allegany </c:v>
                </c:pt>
                <c:pt idx="2">
                  <c:v>Carroll</c:v>
                </c:pt>
                <c:pt idx="3">
                  <c:v>Calvert</c:v>
                </c:pt>
                <c:pt idx="4">
                  <c:v>Queen Anne's</c:v>
                </c:pt>
                <c:pt idx="5">
                  <c:v>Worcester</c:v>
                </c:pt>
                <c:pt idx="6">
                  <c:v>Washington</c:v>
                </c:pt>
                <c:pt idx="7">
                  <c:v>Cecil</c:v>
                </c:pt>
                <c:pt idx="8">
                  <c:v>Somerset</c:v>
                </c:pt>
                <c:pt idx="9">
                  <c:v>Dorchester</c:v>
                </c:pt>
                <c:pt idx="10">
                  <c:v>Harford</c:v>
                </c:pt>
                <c:pt idx="11">
                  <c:v>St. Mary's</c:v>
                </c:pt>
                <c:pt idx="12">
                  <c:v>Baltimore Co.</c:v>
                </c:pt>
                <c:pt idx="13">
                  <c:v>Wicomico</c:v>
                </c:pt>
                <c:pt idx="14">
                  <c:v>Baltimore City </c:v>
                </c:pt>
                <c:pt idx="15">
                  <c:v>Charles</c:v>
                </c:pt>
                <c:pt idx="16">
                  <c:v>Kent</c:v>
                </c:pt>
                <c:pt idx="17">
                  <c:v>Caroline</c:v>
                </c:pt>
                <c:pt idx="18">
                  <c:v>Talbot</c:v>
                </c:pt>
                <c:pt idx="19">
                  <c:v>Howard</c:v>
                </c:pt>
                <c:pt idx="20">
                  <c:v>Anne Arundel</c:v>
                </c:pt>
                <c:pt idx="21">
                  <c:v>Frederick</c:v>
                </c:pt>
                <c:pt idx="22">
                  <c:v>Maryland</c:v>
                </c:pt>
                <c:pt idx="23">
                  <c:v>Prince George's</c:v>
                </c:pt>
                <c:pt idx="24">
                  <c:v>Montgomery</c:v>
                </c:pt>
              </c:strCache>
            </c:strRef>
          </c:cat>
          <c:val>
            <c:numRef>
              <c:f>Hispanic!$B$61:$B$85</c:f>
              <c:numCache>
                <c:formatCode>General</c:formatCode>
                <c:ptCount val="25"/>
                <c:pt idx="0">
                  <c:v>7.1729957805907177E-3</c:v>
                </c:pt>
                <c:pt idx="1">
                  <c:v>1.4865308804204993E-2</c:v>
                </c:pt>
                <c:pt idx="2">
                  <c:v>2.3673023673023673E-2</c:v>
                </c:pt>
                <c:pt idx="3">
                  <c:v>2.5926751355768517E-2</c:v>
                </c:pt>
                <c:pt idx="4">
                  <c:v>2.6922046611304581E-2</c:v>
                </c:pt>
                <c:pt idx="5">
                  <c:v>2.7324343506032647E-2</c:v>
                </c:pt>
                <c:pt idx="6">
                  <c:v>3.0977860577964561E-2</c:v>
                </c:pt>
                <c:pt idx="7">
                  <c:v>3.1039398652151374E-2</c:v>
                </c:pt>
                <c:pt idx="8">
                  <c:v>3.1499657612417256E-2</c:v>
                </c:pt>
                <c:pt idx="9">
                  <c:v>3.2515576323987536E-2</c:v>
                </c:pt>
                <c:pt idx="10">
                  <c:v>3.2970516749445206E-2</c:v>
                </c:pt>
                <c:pt idx="11">
                  <c:v>3.7039327232253276E-2</c:v>
                </c:pt>
                <c:pt idx="12">
                  <c:v>3.9184279407743092E-2</c:v>
                </c:pt>
                <c:pt idx="13">
                  <c:v>4.0250447227191413E-2</c:v>
                </c:pt>
                <c:pt idx="14">
                  <c:v>4.0323156488121348E-2</c:v>
                </c:pt>
                <c:pt idx="15">
                  <c:v>4.19393615600374E-2</c:v>
                </c:pt>
                <c:pt idx="16">
                  <c:v>4.395933014354067E-2</c:v>
                </c:pt>
                <c:pt idx="17">
                  <c:v>4.5454545454545456E-2</c:v>
                </c:pt>
                <c:pt idx="18">
                  <c:v>4.7215890589384565E-2</c:v>
                </c:pt>
                <c:pt idx="19">
                  <c:v>5.39907151147219E-2</c:v>
                </c:pt>
                <c:pt idx="20">
                  <c:v>5.6872317343521529E-2</c:v>
                </c:pt>
                <c:pt idx="21">
                  <c:v>6.7258988624096988E-2</c:v>
                </c:pt>
                <c:pt idx="22">
                  <c:v>7.7301439370404887E-2</c:v>
                </c:pt>
                <c:pt idx="23">
                  <c:v>0.14087311793191121</c:v>
                </c:pt>
                <c:pt idx="24">
                  <c:v>0.16415321923390383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477888"/>
        <c:axId val="45479424"/>
      </c:barChart>
      <c:catAx>
        <c:axId val="454778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5479424"/>
        <c:crosses val="autoZero"/>
        <c:auto val="1"/>
        <c:lblAlgn val="ctr"/>
        <c:lblOffset val="100"/>
        <c:noMultiLvlLbl val="0"/>
      </c:catAx>
      <c:valAx>
        <c:axId val="4547942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4547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5280937105084"/>
          <c:y val="1.6836195965366927E-2"/>
          <c:w val="0.83977046271993783"/>
          <c:h val="0.912868045982700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21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Sheet2!$A$95:$A$119</c:f>
              <c:strCache>
                <c:ptCount val="25"/>
                <c:pt idx="0">
                  <c:v>Garrett</c:v>
                </c:pt>
                <c:pt idx="1">
                  <c:v>Dorchester</c:v>
                </c:pt>
                <c:pt idx="2">
                  <c:v>Allegany </c:v>
                </c:pt>
                <c:pt idx="3">
                  <c:v>Caroline</c:v>
                </c:pt>
                <c:pt idx="4">
                  <c:v>Somerset</c:v>
                </c:pt>
                <c:pt idx="5">
                  <c:v>Worcester</c:v>
                </c:pt>
                <c:pt idx="6">
                  <c:v>Queen Anne's</c:v>
                </c:pt>
                <c:pt idx="7">
                  <c:v>Kent</c:v>
                </c:pt>
                <c:pt idx="8">
                  <c:v>Carroll</c:v>
                </c:pt>
                <c:pt idx="9">
                  <c:v>Wicomico</c:v>
                </c:pt>
                <c:pt idx="10">
                  <c:v>Baltimore City </c:v>
                </c:pt>
                <c:pt idx="11">
                  <c:v>Calvert</c:v>
                </c:pt>
                <c:pt idx="12">
                  <c:v>Washington</c:v>
                </c:pt>
                <c:pt idx="13">
                  <c:v>Baltimore Co.</c:v>
                </c:pt>
                <c:pt idx="14">
                  <c:v>Cecil</c:v>
                </c:pt>
                <c:pt idx="15">
                  <c:v>Talbot</c:v>
                </c:pt>
                <c:pt idx="16">
                  <c:v>Harford</c:v>
                </c:pt>
                <c:pt idx="17">
                  <c:v>St. Mary's</c:v>
                </c:pt>
                <c:pt idx="18">
                  <c:v>Charles</c:v>
                </c:pt>
                <c:pt idx="19">
                  <c:v>Anne Arundel</c:v>
                </c:pt>
                <c:pt idx="20">
                  <c:v>Howard</c:v>
                </c:pt>
                <c:pt idx="21">
                  <c:v>Frederick</c:v>
                </c:pt>
                <c:pt idx="22">
                  <c:v>Maryland</c:v>
                </c:pt>
                <c:pt idx="23">
                  <c:v>Prince George's</c:v>
                </c:pt>
                <c:pt idx="24">
                  <c:v>Montgomery</c:v>
                </c:pt>
              </c:strCache>
            </c:strRef>
          </c:cat>
          <c:val>
            <c:numRef>
              <c:f>Sheet2!$B$95:$B$119</c:f>
              <c:numCache>
                <c:formatCode>0.0%</c:formatCode>
                <c:ptCount val="25"/>
                <c:pt idx="0">
                  <c:v>6.376195536663124E-3</c:v>
                </c:pt>
                <c:pt idx="1">
                  <c:v>1.0847730012053034E-2</c:v>
                </c:pt>
                <c:pt idx="2">
                  <c:v>1.0999999999999999E-2</c:v>
                </c:pt>
                <c:pt idx="3">
                  <c:v>1.1994949494949494E-2</c:v>
                </c:pt>
                <c:pt idx="4">
                  <c:v>1.5869256276646138E-2</c:v>
                </c:pt>
                <c:pt idx="5">
                  <c:v>1.7633467104463091E-2</c:v>
                </c:pt>
                <c:pt idx="6">
                  <c:v>1.7937219730941704E-2</c:v>
                </c:pt>
                <c:pt idx="7">
                  <c:v>1.7978921264724116E-2</c:v>
                </c:pt>
                <c:pt idx="8">
                  <c:v>1.8445948620512211E-2</c:v>
                </c:pt>
                <c:pt idx="9">
                  <c:v>1.9166948865560446E-2</c:v>
                </c:pt>
                <c:pt idx="10">
                  <c:v>2.1653012100212643E-2</c:v>
                </c:pt>
                <c:pt idx="11">
                  <c:v>2.1943338092733147E-2</c:v>
                </c:pt>
                <c:pt idx="12">
                  <c:v>2.3121387283236993E-2</c:v>
                </c:pt>
                <c:pt idx="13">
                  <c:v>2.3319066569886283E-2</c:v>
                </c:pt>
                <c:pt idx="14">
                  <c:v>2.567156278946672E-2</c:v>
                </c:pt>
                <c:pt idx="15">
                  <c:v>2.6302478502781994E-2</c:v>
                </c:pt>
                <c:pt idx="16">
                  <c:v>2.821731381973322E-2</c:v>
                </c:pt>
                <c:pt idx="17">
                  <c:v>2.9781852671514387E-2</c:v>
                </c:pt>
                <c:pt idx="18">
                  <c:v>3.2635637565408979E-2</c:v>
                </c:pt>
                <c:pt idx="19">
                  <c:v>3.4870933063130972E-2</c:v>
                </c:pt>
                <c:pt idx="20">
                  <c:v>3.9161255143012941E-2</c:v>
                </c:pt>
                <c:pt idx="21">
                  <c:v>3.9959714446517969E-2</c:v>
                </c:pt>
                <c:pt idx="22">
                  <c:v>4.2026909098809524E-2</c:v>
                </c:pt>
                <c:pt idx="23">
                  <c:v>5.8830137483473467E-2</c:v>
                </c:pt>
                <c:pt idx="24">
                  <c:v>0.1002044002381987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447424"/>
        <c:axId val="45989888"/>
      </c:barChart>
      <c:catAx>
        <c:axId val="454474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5989888"/>
        <c:crosses val="autoZero"/>
        <c:auto val="1"/>
        <c:lblAlgn val="ctr"/>
        <c:lblOffset val="100"/>
        <c:noMultiLvlLbl val="0"/>
      </c:catAx>
      <c:valAx>
        <c:axId val="4598988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4544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5280937105084"/>
          <c:y val="1.6836195965366927E-2"/>
          <c:w val="0.83585848643919514"/>
          <c:h val="0.9128680459827002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Sheet2!$A$151:$A$175</c:f>
              <c:strCache>
                <c:ptCount val="25"/>
                <c:pt idx="0">
                  <c:v>Dorchester</c:v>
                </c:pt>
                <c:pt idx="1">
                  <c:v>Montgomery</c:v>
                </c:pt>
                <c:pt idx="2">
                  <c:v>Caroline</c:v>
                </c:pt>
                <c:pt idx="3">
                  <c:v>Prince George's</c:v>
                </c:pt>
                <c:pt idx="4">
                  <c:v>Frederick</c:v>
                </c:pt>
                <c:pt idx="5">
                  <c:v>Baltimore Co.</c:v>
                </c:pt>
                <c:pt idx="6">
                  <c:v>Maryland</c:v>
                </c:pt>
                <c:pt idx="7">
                  <c:v>Baltimore City </c:v>
                </c:pt>
                <c:pt idx="8">
                  <c:v>Wicomico</c:v>
                </c:pt>
                <c:pt idx="9">
                  <c:v>Anne Arundel</c:v>
                </c:pt>
                <c:pt idx="10">
                  <c:v>Carroll</c:v>
                </c:pt>
                <c:pt idx="11">
                  <c:v>Howard</c:v>
                </c:pt>
                <c:pt idx="12">
                  <c:v>Washington</c:v>
                </c:pt>
                <c:pt idx="13">
                  <c:v>Queen Anne's</c:v>
                </c:pt>
                <c:pt idx="14">
                  <c:v>Harford</c:v>
                </c:pt>
                <c:pt idx="15">
                  <c:v>Charles</c:v>
                </c:pt>
                <c:pt idx="16">
                  <c:v>Cecil</c:v>
                </c:pt>
                <c:pt idx="17">
                  <c:v>Worcester</c:v>
                </c:pt>
                <c:pt idx="18">
                  <c:v>Allegany </c:v>
                </c:pt>
                <c:pt idx="19">
                  <c:v>Calvert</c:v>
                </c:pt>
                <c:pt idx="20">
                  <c:v>Garrett</c:v>
                </c:pt>
                <c:pt idx="21">
                  <c:v>Kent</c:v>
                </c:pt>
                <c:pt idx="22">
                  <c:v>St. Mary's</c:v>
                </c:pt>
                <c:pt idx="23">
                  <c:v>Somerset</c:v>
                </c:pt>
                <c:pt idx="24">
                  <c:v>Talbot</c:v>
                </c:pt>
              </c:strCache>
            </c:strRef>
          </c:cat>
          <c:val>
            <c:numRef>
              <c:f>Sheet2!$B$151:$B$175</c:f>
              <c:numCache>
                <c:formatCode>0.0%</c:formatCode>
                <c:ptCount val="25"/>
                <c:pt idx="0">
                  <c:v>0.83333333333333337</c:v>
                </c:pt>
                <c:pt idx="1">
                  <c:v>0.88873601174096495</c:v>
                </c:pt>
                <c:pt idx="2">
                  <c:v>0.89308176100628933</c:v>
                </c:pt>
                <c:pt idx="3">
                  <c:v>0.89506726457399099</c:v>
                </c:pt>
                <c:pt idx="4">
                  <c:v>0.89564564564564564</c:v>
                </c:pt>
                <c:pt idx="5">
                  <c:v>0.89690317522540175</c:v>
                </c:pt>
                <c:pt idx="6">
                  <c:v>0.90880693880026686</c:v>
                </c:pt>
                <c:pt idx="7">
                  <c:v>0.91922354414527241</c:v>
                </c:pt>
                <c:pt idx="8">
                  <c:v>0.93123209169054444</c:v>
                </c:pt>
                <c:pt idx="9">
                  <c:v>0.93426294820717126</c:v>
                </c:pt>
                <c:pt idx="10">
                  <c:v>0.94528875379939215</c:v>
                </c:pt>
                <c:pt idx="11">
                  <c:v>0.95920000000000005</c:v>
                </c:pt>
                <c:pt idx="12">
                  <c:v>0.97004608294930872</c:v>
                </c:pt>
                <c:pt idx="13">
                  <c:v>0.98290598290598286</c:v>
                </c:pt>
                <c:pt idx="14">
                  <c:v>0.98367952522255198</c:v>
                </c:pt>
                <c:pt idx="15">
                  <c:v>0.98816568047337283</c:v>
                </c:pt>
                <c:pt idx="16">
                  <c:v>0.98969072164948457</c:v>
                </c:pt>
                <c:pt idx="17">
                  <c:v>0.99099099099099097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3552000"/>
        <c:axId val="153553536"/>
      </c:barChart>
      <c:catAx>
        <c:axId val="1535520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53553536"/>
        <c:crosses val="autoZero"/>
        <c:auto val="1"/>
        <c:lblAlgn val="ctr"/>
        <c:lblOffset val="100"/>
        <c:noMultiLvlLbl val="0"/>
      </c:catAx>
      <c:valAx>
        <c:axId val="153553536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5355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F1F602-A851-4F0A-9FF2-1084A20C2B5F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A94D50-9E82-4993-B559-D0EE04073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7F167A9F-0C42-425D-8ECB-7B6B666F048B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2F453D75-E916-49AB-B38A-71A4552F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5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9000">
              <a:schemeClr val="bg1"/>
            </a:gs>
            <a:gs pos="0">
              <a:srgbClr val="FDCD77">
                <a:alpha val="49804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A6A3EF-00E2-47A6-9F90-02F9F034182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191000"/>
            <a:ext cx="9144000" cy="137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2BA85D-A29E-4836-BBD3-FC1C2781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99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3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6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11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0">
              <a:srgbClr val="FEE7BE">
                <a:alpha val="49804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8626" y="24444"/>
            <a:ext cx="1493808" cy="762000"/>
            <a:chOff x="7628626" y="24444"/>
            <a:chExt cx="1493808" cy="76200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8941278" y="24444"/>
              <a:ext cx="0" cy="762000"/>
            </a:xfrm>
            <a:prstGeom prst="line">
              <a:avLst/>
            </a:prstGeom>
            <a:ln w="12700">
              <a:solidFill>
                <a:srgbClr val="FBAA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628626" y="254478"/>
              <a:ext cx="1493808" cy="0"/>
            </a:xfrm>
            <a:prstGeom prst="line">
              <a:avLst/>
            </a:prstGeom>
            <a:ln w="12700">
              <a:solidFill>
                <a:srgbClr val="E318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8"/>
          <a:stretch/>
        </p:blipFill>
        <p:spPr>
          <a:xfrm>
            <a:off x="7886010" y="6315075"/>
            <a:ext cx="1210904" cy="457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AAA6A3EF-00E2-47A6-9F90-02F9F034182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592BA85D-A29E-4836-BBD3-FC1C2781C7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712428" y="44928"/>
            <a:ext cx="2209800" cy="169277"/>
          </a:xfrm>
          <a:prstGeom prst="rect">
            <a:avLst/>
          </a:prstGeom>
          <a:noFill/>
          <a:ln>
            <a:noFill/>
          </a:ln>
        </p:spPr>
        <p:txBody>
          <a:bodyPr wrap="square" tIns="0" rIns="0" bIns="0" rtlCol="0" anchor="t" anchorCtr="0">
            <a:spAutoFit/>
          </a:bodyPr>
          <a:lstStyle/>
          <a:p>
            <a:pPr algn="r"/>
            <a:r>
              <a:rPr lang="en-US" sz="1100" i="0" dirty="0" smtClean="0">
                <a:solidFill>
                  <a:srgbClr val="E31837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Planning.Maryland.gov</a:t>
            </a:r>
            <a:endParaRPr lang="en-US" sz="1100" i="0" dirty="0">
              <a:solidFill>
                <a:srgbClr val="E31837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6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cap="small" baseline="0">
          <a:solidFill>
            <a:srgbClr val="E3183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Sans Serif" pitchFamily="34" charset="0"/>
          <a:ea typeface="Verdana" pitchFamily="34" charset="0"/>
          <a:cs typeface="Microsoft Sans Serif" pitchFamily="34" charset="0"/>
        </a:defRPr>
      </a:lvl1pPr>
    </p:titleStyle>
    <p:bodyStyle>
      <a:lvl1pPr marL="233363" indent="-233363" algn="l" defTabSz="914400" rtl="0" eaLnBrk="1" latinLnBrk="0" hangingPunct="1">
        <a:spcBef>
          <a:spcPts val="0"/>
        </a:spcBef>
        <a:spcAft>
          <a:spcPts val="600"/>
        </a:spcAft>
        <a:buClr>
          <a:srgbClr val="FBAA1B"/>
        </a:buClr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Verdana" pitchFamily="34" charset="0"/>
          <a:cs typeface="Microsoft Sans Serif" pitchFamily="34" charset="0"/>
        </a:defRPr>
      </a:lvl1pPr>
      <a:lvl2pPr marL="569913" indent="-223838" algn="l" defTabSz="914400" rtl="0" eaLnBrk="1" latinLnBrk="0" hangingPunct="1">
        <a:spcBef>
          <a:spcPts val="0"/>
        </a:spcBef>
        <a:spcAft>
          <a:spcPts val="600"/>
        </a:spcAft>
        <a:buClr>
          <a:srgbClr val="FBAA1B"/>
        </a:buClr>
        <a:buFont typeface="Wingdings" pitchFamily="2" charset="2"/>
        <a:buChar char="§"/>
        <a:defRPr sz="2800" kern="1200">
          <a:solidFill>
            <a:schemeClr val="tx1"/>
          </a:solidFill>
          <a:latin typeface="Microsoft Sans Serif" pitchFamily="34" charset="0"/>
          <a:ea typeface="Verdana" pitchFamily="34" charset="0"/>
          <a:cs typeface="Microsoft Sans Serif" pitchFamily="34" charset="0"/>
        </a:defRPr>
      </a:lvl2pPr>
      <a:lvl3pPr marL="8572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FBAA1B"/>
        </a:buClr>
        <a:buFont typeface="Wingdings" pitchFamily="2" charset="2"/>
        <a:buChar char="§"/>
        <a:defRPr sz="2400" kern="1200">
          <a:solidFill>
            <a:schemeClr val="tx1"/>
          </a:solidFill>
          <a:latin typeface="Microsoft Sans Serif" pitchFamily="34" charset="0"/>
          <a:ea typeface="Verdana" pitchFamily="34" charset="0"/>
          <a:cs typeface="Microsoft Sans Serif" pitchFamily="34" charset="0"/>
        </a:defRPr>
      </a:lvl3pPr>
      <a:lvl4pPr marL="1090613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FBAA1B"/>
        </a:buClr>
        <a:buFont typeface="Wingdings" pitchFamily="2" charset="2"/>
        <a:buChar char="§"/>
        <a:tabLst/>
        <a:defRPr sz="2000" i="1" kern="1200">
          <a:solidFill>
            <a:schemeClr val="tx1"/>
          </a:solidFill>
          <a:latin typeface="Microsoft Sans Serif" pitchFamily="34" charset="0"/>
          <a:ea typeface="Verdana" pitchFamily="34" charset="0"/>
          <a:cs typeface="Microsoft Sans Serif" pitchFamily="34" charset="0"/>
        </a:defRPr>
      </a:lvl4pPr>
      <a:lvl5pPr marL="13144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FBAA1B"/>
        </a:buClr>
        <a:buFont typeface="Wingdings" pitchFamily="2" charset="2"/>
        <a:buChar char="§"/>
        <a:defRPr sz="2000" i="1" kern="1200">
          <a:solidFill>
            <a:schemeClr val="tx1"/>
          </a:solidFill>
          <a:latin typeface="Microsoft Sans Serif" pitchFamily="34" charset="0"/>
          <a:ea typeface="Verdana" pitchFamily="34" charset="0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rdo/data/voting_age_population_by_citizenship_and_race_cva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Maryland’s Hispanic Population and those Eligible to Vote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Maryland’s Voting Eligible Hispanic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Therefore, </a:t>
            </a:r>
            <a:r>
              <a:rPr lang="en-US" sz="2400" dirty="0"/>
              <a:t>while Hispanics make up </a:t>
            </a:r>
            <a:r>
              <a:rPr lang="en-US" sz="2400" dirty="0" smtClean="0"/>
              <a:t>just under 9 </a:t>
            </a:r>
            <a:r>
              <a:rPr lang="en-US" sz="2400" dirty="0"/>
              <a:t>percent of </a:t>
            </a:r>
            <a:r>
              <a:rPr lang="en-US" sz="2400" dirty="0" smtClean="0"/>
              <a:t>Maryland’s </a:t>
            </a:r>
            <a:r>
              <a:rPr lang="en-US" sz="2400" dirty="0"/>
              <a:t>overall population, they make up </a:t>
            </a:r>
            <a:r>
              <a:rPr lang="en-US" sz="2400" dirty="0" smtClean="0"/>
              <a:t>just under 8</a:t>
            </a:r>
            <a:r>
              <a:rPr lang="en-US" sz="2400" dirty="0" smtClean="0"/>
              <a:t> </a:t>
            </a:r>
            <a:r>
              <a:rPr lang="en-US" sz="2400" dirty="0"/>
              <a:t>percent of those 18 and over, and just </a:t>
            </a:r>
            <a:r>
              <a:rPr lang="en-US" sz="2400" dirty="0" smtClean="0"/>
              <a:t>over </a:t>
            </a:r>
            <a:r>
              <a:rPr lang="en-US" sz="2400" dirty="0"/>
              <a:t>4 percent of those who are age 18 and over and who are citizens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For Montgomery County, where Hispanics make up </a:t>
            </a:r>
            <a:r>
              <a:rPr lang="en-US" sz="2400" dirty="0" smtClean="0"/>
              <a:t>more </a:t>
            </a:r>
            <a:r>
              <a:rPr lang="en-US" sz="2400" dirty="0" smtClean="0"/>
              <a:t>than one out of six of the total population, those eligible to vote are </a:t>
            </a:r>
            <a:r>
              <a:rPr lang="en-US" sz="2400" dirty="0" smtClean="0"/>
              <a:t>one </a:t>
            </a:r>
            <a:r>
              <a:rPr lang="en-US" sz="2400" dirty="0" smtClean="0"/>
              <a:t>out of 10.  For Prince George’s County, Hispanics are </a:t>
            </a:r>
            <a:r>
              <a:rPr lang="en-US" sz="2400" dirty="0" smtClean="0"/>
              <a:t>15.9 </a:t>
            </a:r>
            <a:r>
              <a:rPr lang="en-US" sz="2400" dirty="0" smtClean="0"/>
              <a:t>percent of the total population but only </a:t>
            </a:r>
            <a:r>
              <a:rPr lang="en-US" sz="2400" dirty="0" smtClean="0"/>
              <a:t>5.9 </a:t>
            </a:r>
            <a:r>
              <a:rPr lang="en-US" sz="2400" dirty="0" smtClean="0"/>
              <a:t>percent of the voting eligible population.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18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/>
              <a:t>Hispanics Ages 18 and Over as a Percent of the Total Population Ages 18 and Over (</a:t>
            </a:r>
            <a:r>
              <a:rPr lang="en-US" sz="2400" dirty="0" smtClean="0"/>
              <a:t>2010-2014)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632696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6604084"/>
            <a:ext cx="6324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solidFill>
                <a:prstClr val="black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/>
              <a:t>Hispanics Eligible to Vote as a Percent of All Eligible Voters by Maryland Jurisdiction, (</a:t>
            </a:r>
            <a:r>
              <a:rPr lang="en-US" sz="2400" dirty="0" smtClean="0"/>
              <a:t>2010-2014)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21680"/>
              </p:ext>
            </p:extLst>
          </p:nvPr>
        </p:nvGraphicFramePr>
        <p:xfrm>
          <a:off x="457200" y="1219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6602626"/>
            <a:ext cx="624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solidFill>
                <a:prstClr val="black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Maryland’s Voting-Eligible Hispanic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next couple of decades, however, Hispanics will become a greater force in the electorate, as those under age 18 become 18 and over, and since the vast majority of those now under age 18 are already citizens (89.7</a:t>
            </a:r>
            <a:r>
              <a:rPr lang="en-US" sz="2400" dirty="0" smtClean="0"/>
              <a:t>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7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sz="2400" dirty="0"/>
              <a:t>Percent of Hispanics Under Age 18 who are Citizens, by Maryland Jurisdiction, </a:t>
            </a:r>
            <a:r>
              <a:rPr lang="en-US" sz="2400" dirty="0" smtClean="0"/>
              <a:t>2010-2014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934919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6593101"/>
            <a:ext cx="6248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solidFill>
                <a:prstClr val="black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From the </a:t>
            </a:r>
            <a:r>
              <a:rPr lang="en-US" b="1" dirty="0" smtClean="0"/>
              <a:t>2010-2014  </a:t>
            </a:r>
            <a:r>
              <a:rPr lang="en-US" b="1" dirty="0" smtClean="0"/>
              <a:t>5-Year </a:t>
            </a:r>
            <a:r>
              <a:rPr lang="en-US" b="1" dirty="0"/>
              <a:t>American Community Survey </a:t>
            </a:r>
            <a:r>
              <a:rPr lang="en-US" b="1" dirty="0" smtClean="0"/>
              <a:t>ACS</a:t>
            </a:r>
            <a:r>
              <a:rPr lang="en-US" b="1" dirty="0"/>
              <a:t>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special tabulation </a:t>
            </a:r>
            <a:r>
              <a:rPr lang="en-US" dirty="0" smtClean="0"/>
              <a:t>providing </a:t>
            </a:r>
            <a:r>
              <a:rPr lang="en-US" dirty="0"/>
              <a:t>data on the citizen voting age population and other data from the </a:t>
            </a:r>
            <a:r>
              <a:rPr lang="en-US" dirty="0" smtClean="0"/>
              <a:t>2010-2014 </a:t>
            </a:r>
            <a:r>
              <a:rPr lang="en-US" dirty="0"/>
              <a:t>5-year American Community Survey (ACS). The ACS is the replacement for the decennial census long form. This is the </a:t>
            </a:r>
            <a:r>
              <a:rPr lang="en-US" dirty="0" smtClean="0"/>
              <a:t>sixth </a:t>
            </a:r>
            <a:r>
              <a:rPr lang="en-US" dirty="0"/>
              <a:t>release of this special tabulation of ACS data. </a:t>
            </a:r>
            <a:r>
              <a:rPr lang="en-US" dirty="0" smtClean="0"/>
              <a:t>Previous releases used data from the 2005-2009, 2006-2010, 2007-2011, 2008-2012 and 2009-2013 </a:t>
            </a:r>
            <a:r>
              <a:rPr lang="en-US" dirty="0"/>
              <a:t>5-year </a:t>
            </a:r>
            <a:r>
              <a:rPr lang="en-US" dirty="0" smtClean="0"/>
              <a:t>ACS. Data </a:t>
            </a:r>
            <a:r>
              <a:rPr lang="en-US" dirty="0"/>
              <a:t>from all </a:t>
            </a:r>
            <a:r>
              <a:rPr lang="en-US" dirty="0" smtClean="0"/>
              <a:t>five </a:t>
            </a:r>
            <a:r>
              <a:rPr lang="en-US" dirty="0"/>
              <a:t>releases are available on the Census Bureau’s Redistricting Office web </a:t>
            </a:r>
            <a:r>
              <a:rPr lang="en-US" dirty="0" smtClean="0"/>
              <a:t>site: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www.census.gov/rdo/data/voting_age_population_by_citizenship_and_race_cvap.html</a:t>
            </a:r>
            <a:r>
              <a:rPr lang="en-US" sz="2200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Citizen Voting Age Population (CVAP) Special Tabulation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in Maryland’s Hispanic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Hispanics had both the largest numeric gain and the largest percentage increase in population in Maryland over the 2000 to </a:t>
            </a:r>
            <a:r>
              <a:rPr lang="en-US" sz="2400" dirty="0" smtClean="0"/>
              <a:t>2014 </a:t>
            </a:r>
            <a:r>
              <a:rPr lang="en-US" sz="2400" dirty="0"/>
              <a:t>period.  During this </a:t>
            </a:r>
            <a:r>
              <a:rPr lang="en-US" sz="2400" dirty="0" smtClean="0"/>
              <a:t>14-year </a:t>
            </a:r>
            <a:r>
              <a:rPr lang="en-US" sz="2400" dirty="0"/>
              <a:t>period, the Hispanic population grew by just over </a:t>
            </a:r>
            <a:r>
              <a:rPr lang="en-US" sz="2400" dirty="0" smtClean="0"/>
              <a:t>329,000</a:t>
            </a:r>
            <a:r>
              <a:rPr lang="en-US" sz="2400" dirty="0"/>
              <a:t>, or almost </a:t>
            </a:r>
            <a:r>
              <a:rPr lang="en-US" sz="2400" dirty="0" smtClean="0"/>
              <a:t>145 </a:t>
            </a:r>
            <a:r>
              <a:rPr lang="en-US" sz="2400" dirty="0"/>
              <a:t>percent. </a:t>
            </a:r>
            <a:endParaRPr lang="en-US" sz="2400" dirty="0"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Maryland’s Population Change by Non-Hispanic Race and Hispanic Origin, April 1, 2000 to July 1, 2014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553200"/>
            <a:ext cx="8839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2000 Census and 2014 population estimates </a:t>
            </a:r>
            <a:endParaRPr lang="en-US" sz="1050" dirty="0"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4390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3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Maryland’s Percent Population Change by Non-Hispanic Race and Hispanic Origin, April 1, 2000 to July 1, </a:t>
            </a:r>
            <a:r>
              <a:rPr lang="en-US" sz="2200" dirty="0" smtClean="0"/>
              <a:t>2014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7392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6604084"/>
            <a:ext cx="8229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2000 Census and 2014 population estimates </a:t>
            </a:r>
          </a:p>
        </p:txBody>
      </p:sp>
    </p:spTree>
    <p:extLst>
      <p:ext uri="{BB962C8B-B14F-4D97-AF65-F5344CB8AC3E}">
        <p14:creationId xmlns:p14="http://schemas.microsoft.com/office/powerpoint/2010/main" val="42526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in Maryland’s Hispanic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because the growth of Hispanics in Maryland is a recent phenomenon, the Hispanic share of the overall population </a:t>
            </a:r>
            <a:r>
              <a:rPr lang="en-US" sz="2400" dirty="0" smtClean="0"/>
              <a:t>averaged only 8.8 </a:t>
            </a:r>
            <a:r>
              <a:rPr lang="en-US" sz="2400" dirty="0"/>
              <a:t>percent </a:t>
            </a:r>
            <a:r>
              <a:rPr lang="en-US" sz="2400" dirty="0" smtClean="0"/>
              <a:t>over the 2010-2014 period, </a:t>
            </a:r>
            <a:r>
              <a:rPr lang="en-US" sz="2400" dirty="0"/>
              <a:t>although for </a:t>
            </a:r>
            <a:r>
              <a:rPr lang="en-US" sz="2400" dirty="0" smtClean="0"/>
              <a:t>two </a:t>
            </a:r>
            <a:r>
              <a:rPr lang="en-US" sz="2400" dirty="0"/>
              <a:t>jurisdictions, Montgomery (</a:t>
            </a:r>
            <a:r>
              <a:rPr lang="en-US" sz="2400" dirty="0" smtClean="0"/>
              <a:t>17.9%) </a:t>
            </a:r>
            <a:r>
              <a:rPr lang="en-US" sz="2400" dirty="0"/>
              <a:t>and Prince George’s (</a:t>
            </a:r>
            <a:r>
              <a:rPr lang="en-US" sz="2400" dirty="0" smtClean="0"/>
              <a:t>15.9%) counties, it’s </a:t>
            </a:r>
            <a:r>
              <a:rPr lang="en-US" sz="2400" dirty="0"/>
              <a:t>much higher</a:t>
            </a:r>
            <a:r>
              <a:rPr lang="en-US" sz="2400" dirty="0" smtClean="0"/>
              <a:t>.*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943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* The data in this slide and in the rest of the analysis, data is based on 2010-2014 five-year tabulations from the American Community Survey CVAP tabulations</a:t>
            </a:r>
            <a:endParaRPr lang="en-US" dirty="0"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r>
              <a:rPr lang="en-US" sz="2500" dirty="0"/>
              <a:t>Hispanics as a Percent of the Population for Maryland’s Jurisdictions (</a:t>
            </a:r>
            <a:r>
              <a:rPr lang="en-US" sz="2500" dirty="0" smtClean="0"/>
              <a:t>2010-2014)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374216"/>
              </p:ext>
            </p:extLst>
          </p:nvPr>
        </p:nvGraphicFramePr>
        <p:xfrm>
          <a:off x="457200" y="10668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6496050"/>
            <a:ext cx="7391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Maryland’s Voting-Eligible Hispanic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While Hispanics are a growing share of the State’s population, they are not yet proportionately represented in the </a:t>
            </a:r>
            <a:r>
              <a:rPr lang="en-US" sz="2400" dirty="0" smtClean="0"/>
              <a:t>voting-eligible </a:t>
            </a:r>
            <a:r>
              <a:rPr lang="en-US" sz="2400" dirty="0"/>
              <a:t>population because they tend to </a:t>
            </a:r>
            <a:r>
              <a:rPr lang="en-US" sz="2400" dirty="0" smtClean="0"/>
              <a:t>1</a:t>
            </a:r>
            <a:r>
              <a:rPr lang="en-US" sz="2400" dirty="0"/>
              <a:t>) </a:t>
            </a:r>
            <a:r>
              <a:rPr lang="en-US" sz="2400" dirty="0" smtClean="0"/>
              <a:t>have a higher proportion of their population under age 18,  </a:t>
            </a:r>
            <a:r>
              <a:rPr lang="en-US" sz="2400" dirty="0"/>
              <a:t>and 2) </a:t>
            </a:r>
            <a:r>
              <a:rPr lang="en-US" sz="2400" dirty="0" smtClean="0"/>
              <a:t>a </a:t>
            </a:r>
            <a:r>
              <a:rPr lang="en-US" sz="2400" dirty="0"/>
              <a:t>majority of Hispanics </a:t>
            </a:r>
            <a:r>
              <a:rPr lang="en-US" sz="2400" dirty="0" smtClean="0"/>
              <a:t>statewide over </a:t>
            </a:r>
            <a:r>
              <a:rPr lang="en-US" sz="2400" dirty="0"/>
              <a:t>the age of 18 are not citizens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Percent of each Race/Hispanic group that is less than 18 Years of Age for Maryland, 2010-2014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712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6569460"/>
            <a:ext cx="7391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solidFill>
                <a:prstClr val="black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dirty="0"/>
              <a:t>Percent of Hispanics Ages 18+ who are Citizens by Maryland Jurisdiction (</a:t>
            </a:r>
            <a:r>
              <a:rPr lang="en-US" sz="2400" dirty="0" smtClean="0"/>
              <a:t>2010-2014)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8151"/>
              </p:ext>
            </p:extLst>
          </p:nvPr>
        </p:nvGraphicFramePr>
        <p:xfrm>
          <a:off x="457200" y="11430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6593101"/>
            <a:ext cx="6172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  <a:latin typeface="Microsoft Sans Serif" pitchFamily="34" charset="0"/>
                <a:ea typeface="Verdana" pitchFamily="34" charset="0"/>
                <a:cs typeface="Microsoft Sans Serif" pitchFamily="34" charset="0"/>
              </a:rPr>
              <a:t>Source: U.S. Census Bureau, 2010-2014 American Community Survey CVAP tabulation</a:t>
            </a:r>
            <a:endParaRPr lang="en-US" sz="1050" dirty="0">
              <a:solidFill>
                <a:prstClr val="black"/>
              </a:solidFill>
              <a:latin typeface="Microsoft Sans Serif" pitchFamily="34" charset="0"/>
              <a:ea typeface="Verdana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481d4bd8fdcad33681b94c2150fec594f4c7e"/>
</p:tagLst>
</file>

<file path=ppt/theme/theme1.xml><?xml version="1.0" encoding="utf-8"?>
<a:theme xmlns:a="http://schemas.openxmlformats.org/drawingml/2006/main" name="MDP_draft6(MSSansSerif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Microsoft Sans Serif" pitchFamily="34" charset="0"/>
            <a:ea typeface="Verdana" pitchFamily="34" charset="0"/>
            <a:cs typeface="Microsoft Sans Serif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598E81EA72204D81502856B59B94AB" ma:contentTypeVersion="4" ma:contentTypeDescription="Create a new document." ma:contentTypeScope="" ma:versionID="96db00100c0a343960a3df5925eab7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7589d93818020a8c7adf76ae45d41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2FEA08-49BF-44E1-922B-912C40827D22}"/>
</file>

<file path=customXml/itemProps2.xml><?xml version="1.0" encoding="utf-8"?>
<ds:datastoreItem xmlns:ds="http://schemas.openxmlformats.org/officeDocument/2006/customXml" ds:itemID="{16AB0B16-ADA1-4C8F-9DA2-2918B263017D}"/>
</file>

<file path=customXml/itemProps3.xml><?xml version="1.0" encoding="utf-8"?>
<ds:datastoreItem xmlns:ds="http://schemas.openxmlformats.org/officeDocument/2006/customXml" ds:itemID="{CBB11611-2FB2-4FE1-9D00-F4087CF1A8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690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MDP_draft6(MSSansSerif)</vt:lpstr>
      <vt:lpstr>Maryland’s Hispanic Population and those Eligible to Vote</vt:lpstr>
      <vt:lpstr>Growth in Maryland’s Hispanic Population</vt:lpstr>
      <vt:lpstr>Maryland’s Population Change by Non-Hispanic Race and Hispanic Origin, April 1, 2000 to July 1, 2014</vt:lpstr>
      <vt:lpstr>Maryland’s Percent Population Change by Non-Hispanic Race and Hispanic Origin, April 1, 2000 to July 1, 2014</vt:lpstr>
      <vt:lpstr>Growth in Maryland’s Hispanic Population</vt:lpstr>
      <vt:lpstr>Hispanics as a Percent of the Population for Maryland’s Jurisdictions (2010-2014)</vt:lpstr>
      <vt:lpstr>Maryland’s Voting-Eligible Hispanic Population</vt:lpstr>
      <vt:lpstr>Percent of each Race/Hispanic group that is less than 18 Years of Age for Maryland, 2010-2014</vt:lpstr>
      <vt:lpstr>Percent of Hispanics Ages 18+ who are Citizens by Maryland Jurisdiction (2010-2014)</vt:lpstr>
      <vt:lpstr>PowerPoint Presentation</vt:lpstr>
      <vt:lpstr>Maryland’s Voting Eligible Hispanic Population</vt:lpstr>
      <vt:lpstr>Hispanics Ages 18 and Over as a Percent of the Total Population Ages 18 and Over (2010-2014)</vt:lpstr>
      <vt:lpstr>Hispanics Eligible to Vote as a Percent of All Eligible Voters by Maryland Jurisdiction, (2010-2014)</vt:lpstr>
      <vt:lpstr>Maryland’s Voting-Eligible Hispanic Population</vt:lpstr>
      <vt:lpstr>Percent of Hispanics Under Age 18 who are Citizens, by Maryland Jurisdiction, 2010-2014</vt:lpstr>
      <vt:lpstr>  Citizen Voting Age Population (CVAP) Special Tabulation </vt:lpstr>
    </vt:vector>
  </TitlesOfParts>
  <Company>MD Dept. of Planning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Presentation</dc:title>
  <dc:creator>John Coleman</dc:creator>
  <cp:lastModifiedBy>Mark Goldstein</cp:lastModifiedBy>
  <cp:revision>168</cp:revision>
  <dcterms:created xsi:type="dcterms:W3CDTF">2010-02-24T18:23:12Z</dcterms:created>
  <dcterms:modified xsi:type="dcterms:W3CDTF">2016-02-24T14:21:36Z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0x010100FF598E81EA72204D81502856B59B94AB</vt:lpwstr>
  </property>
</Properties>
</file>